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8" r:id="rId4"/>
    <p:sldId id="265" r:id="rId5"/>
    <p:sldId id="267" r:id="rId6"/>
    <p:sldId id="259" r:id="rId7"/>
    <p:sldId id="268" r:id="rId8"/>
    <p:sldId id="269" r:id="rId9"/>
    <p:sldId id="261" r:id="rId10"/>
    <p:sldId id="260" r:id="rId11"/>
    <p:sldId id="270" r:id="rId12"/>
    <p:sldId id="271" r:id="rId13"/>
    <p:sldId id="272" r:id="rId14"/>
    <p:sldId id="273" r:id="rId15"/>
    <p:sldId id="274" r:id="rId16"/>
    <p:sldId id="275" r:id="rId17"/>
    <p:sldId id="276" r:id="rId18"/>
    <p:sldId id="277" r:id="rId19"/>
    <p:sldId id="278" r:id="rId20"/>
    <p:sldId id="262" r:id="rId21"/>
    <p:sldId id="279" r:id="rId22"/>
    <p:sldId id="280" r:id="rId23"/>
    <p:sldId id="282" r:id="rId24"/>
    <p:sldId id="281" r:id="rId25"/>
    <p:sldId id="283" r:id="rId26"/>
    <p:sldId id="264" r:id="rId27"/>
    <p:sldId id="263" r:id="rId28"/>
    <p:sldId id="266"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7" autoAdjust="0"/>
    <p:restoredTop sz="94660"/>
  </p:normalViewPr>
  <p:slideViewPr>
    <p:cSldViewPr snapToGrid="0">
      <p:cViewPr varScale="1">
        <p:scale>
          <a:sx n="67" d="100"/>
          <a:sy n="67" d="100"/>
        </p:scale>
        <p:origin x="64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jp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93105" y="802298"/>
            <a:ext cx="8561747"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93106" y="3531204"/>
            <a:ext cx="8561746"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F2549E6-EBD0-4131-9B2F-4AE44664DEB4}" type="datetimeFigureOut">
              <a:rPr lang="en-US" smtClean="0"/>
              <a:t>10/7/2023</a:t>
            </a:fld>
            <a:endParaRPr lang="en-US"/>
          </a:p>
        </p:txBody>
      </p:sp>
      <p:sp>
        <p:nvSpPr>
          <p:cNvPr id="5" name="Footer Placeholder 4"/>
          <p:cNvSpPr>
            <a:spLocks noGrp="1"/>
          </p:cNvSpPr>
          <p:nvPr>
            <p:ph type="ftr" sz="quarter" idx="11"/>
          </p:nvPr>
        </p:nvSpPr>
        <p:spPr>
          <a:xfrm>
            <a:off x="2493105" y="329307"/>
            <a:ext cx="4897310"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F89D5C3B-4B45-4292-A509-86BF3A85EBA8}" type="slidenum">
              <a:rPr lang="en-US" smtClean="0"/>
              <a:t>‹#›</a:t>
            </a:fld>
            <a:endParaRPr lang="en-US"/>
          </a:p>
        </p:txBody>
      </p:sp>
      <p:cxnSp>
        <p:nvCxnSpPr>
          <p:cNvPr id="8" name="Straight Connector 7"/>
          <p:cNvCxnSpPr/>
          <p:nvPr/>
        </p:nvCxnSpPr>
        <p:spPr>
          <a:xfrm>
            <a:off x="2334637" y="798973"/>
            <a:ext cx="0" cy="2544756"/>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531421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2549E6-EBD0-4131-9B2F-4AE44664DEB4}" type="datetimeFigureOut">
              <a:rPr lang="en-US" smtClean="0"/>
              <a:t>10/7/2023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9D5C3B-4B45-4292-A509-86BF3A85EBA8}" type="slidenum">
              <a:rPr lang="en-US" smtClean="0"/>
              <a:t>‹#›</a:t>
            </a:fld>
            <a:endParaRPr lang="en-US"/>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831322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883863"/>
            <a:ext cx="1615742" cy="457499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534694" y="883863"/>
            <a:ext cx="7738807" cy="45749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2549E6-EBD0-4131-9B2F-4AE44664DEB4}" type="datetimeFigureOut">
              <a:rPr lang="en-US" smtClean="0"/>
              <a:t>10/7/2023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9D5C3B-4B45-4292-A509-86BF3A85EBA8}" type="slidenum">
              <a:rPr lang="en-US" smtClean="0"/>
              <a:t>‹#›</a:t>
            </a:fld>
            <a:endParaRPr lang="en-US"/>
          </a:p>
        </p:txBody>
      </p:sp>
      <p:cxnSp>
        <p:nvCxnSpPr>
          <p:cNvPr id="8" name="Straight Connector 7"/>
          <p:cNvCxnSpPr/>
          <p:nvPr/>
        </p:nvCxnSpPr>
        <p:spPr>
          <a:xfrm flipH="1">
            <a:off x="9439111" y="719272"/>
            <a:ext cx="1615742" cy="0"/>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31021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F2549E6-EBD0-4131-9B2F-4AE44664DEB4}" type="datetimeFigureOut">
              <a:rPr lang="en-US" smtClean="0"/>
              <a:t>10/7/2023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9D5C3B-4B45-4292-A509-86BF3A85EBA8}" type="slidenum">
              <a:rPr lang="en-US" smtClean="0"/>
              <a:t>‹#›</a:t>
            </a:fld>
            <a:endParaRPr lang="en-US"/>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901484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34813" y="1756130"/>
            <a:ext cx="8562580"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534695" y="3806195"/>
            <a:ext cx="854999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F2549E6-EBD0-4131-9B2F-4AE44664DEB4}" type="datetimeFigureOut">
              <a:rPr lang="en-US" smtClean="0"/>
              <a:t>10/7/2023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9D5C3B-4B45-4292-A509-86BF3A85EBA8}" type="slidenum">
              <a:rPr lang="en-US" smtClean="0"/>
              <a:t>‹#›</a:t>
            </a:fld>
            <a:endParaRPr lang="en-US"/>
          </a:p>
        </p:txBody>
      </p:sp>
      <p:cxnSp>
        <p:nvCxnSpPr>
          <p:cNvPr id="8" name="Straight Connector 7"/>
          <p:cNvCxnSpPr/>
          <p:nvPr/>
        </p:nvCxnSpPr>
        <p:spPr>
          <a:xfrm>
            <a:off x="1371687" y="798973"/>
            <a:ext cx="0" cy="284510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281543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889"/>
            <a:ext cx="9520157"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534695" y="2010878"/>
            <a:ext cx="4608576" cy="34381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54793" y="2017343"/>
            <a:ext cx="4604130"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F2549E6-EBD0-4131-9B2F-4AE44664DEB4}" type="datetimeFigureOut">
              <a:rPr lang="en-US" smtClean="0"/>
              <a:t>10/7/2023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9D5C3B-4B45-4292-A509-86BF3A85EBA8}" type="slidenum">
              <a:rPr lang="en-US" smtClean="0"/>
              <a:t>‹#›</a:t>
            </a:fld>
            <a:endParaRPr lang="en-US"/>
          </a:p>
        </p:txBody>
      </p:sp>
      <p:cxnSp>
        <p:nvCxnSpPr>
          <p:cNvPr id="9" name="Straight Connector 8"/>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4269373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163"/>
            <a:ext cx="9520157"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534695" y="2019549"/>
            <a:ext cx="4608576"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34695" y="2824269"/>
            <a:ext cx="4608576"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4791" y="2023003"/>
            <a:ext cx="4608576"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4792" y="2821491"/>
            <a:ext cx="4608576"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2549E6-EBD0-4131-9B2F-4AE44664DEB4}" type="datetimeFigureOut">
              <a:rPr lang="en-US" smtClean="0"/>
              <a:t>10/7/2023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9D5C3B-4B45-4292-A509-86BF3A85EBA8}" type="slidenum">
              <a:rPr lang="en-US" smtClean="0"/>
              <a:t>‹#›</a:t>
            </a:fld>
            <a:endParaRPr lang="en-US"/>
          </a:p>
        </p:txBody>
      </p:sp>
      <p:cxnSp>
        <p:nvCxnSpPr>
          <p:cNvPr id="11" name="Straight Connector 10"/>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70280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F2549E6-EBD0-4131-9B2F-4AE44664DEB4}" type="datetimeFigureOut">
              <a:rPr lang="en-US" smtClean="0"/>
              <a:t>10/7/2023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9D5C3B-4B45-4292-A509-86BF3A85EBA8}" type="slidenum">
              <a:rPr lang="en-US" smtClean="0"/>
              <a:t>‹#›</a:t>
            </a:fld>
            <a:endParaRPr lang="en-US"/>
          </a:p>
        </p:txBody>
      </p:sp>
      <p:cxnSp>
        <p:nvCxnSpPr>
          <p:cNvPr id="7" name="Straight Connector 6"/>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284400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F2549E6-EBD0-4131-9B2F-4AE44664DEB4}" type="datetimeFigureOut">
              <a:rPr lang="en-US" smtClean="0"/>
              <a:t>10/7/2023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9D5C3B-4B45-4292-A509-86BF3A85EBA8}" type="slidenum">
              <a:rPr lang="en-US" smtClean="0"/>
              <a:t>‹#›</a:t>
            </a:fld>
            <a:endParaRPr lang="en-US"/>
          </a:p>
        </p:txBody>
      </p:sp>
    </p:spTree>
    <p:extLst>
      <p:ext uri="{BB962C8B-B14F-4D97-AF65-F5344CB8AC3E}">
        <p14:creationId xmlns:p14="http://schemas.microsoft.com/office/powerpoint/2010/main" val="34870559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34642" y="798973"/>
            <a:ext cx="3183128"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534695" y="3205491"/>
            <a:ext cx="3184989"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F2549E6-EBD0-4131-9B2F-4AE44664DEB4}" type="datetimeFigureOut">
              <a:rPr lang="en-US" smtClean="0"/>
              <a:t>10/7/2023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9D5C3B-4B45-4292-A509-86BF3A85EBA8}" type="slidenum">
              <a:rPr lang="en-US" smtClean="0"/>
              <a:t>‹#›</a:t>
            </a:fld>
            <a:endParaRPr lang="en-US"/>
          </a:p>
        </p:txBody>
      </p:sp>
      <p:cxnSp>
        <p:nvCxnSpPr>
          <p:cNvPr id="9" name="Straight Connector 8"/>
          <p:cNvCxnSpPr/>
          <p:nvPr/>
        </p:nvCxnSpPr>
        <p:spPr>
          <a:xfrm>
            <a:off x="1371687" y="798973"/>
            <a:ext cx="0" cy="224711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8812856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bg2">
                    <a:lumMod val="10000"/>
                  </a:schemeClr>
                </a:gs>
                <a:gs pos="100000">
                  <a:schemeClr val="bg2">
                    <a:lumMod val="10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prstMaterial="matte">
              <a:bevelT w="133350" h="50800" prst="divot"/>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535694" y="1129513"/>
            <a:ext cx="5447840"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534695" y="3145992"/>
            <a:ext cx="5440037"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534695" y="5469856"/>
            <a:ext cx="5440038" cy="320123"/>
          </a:xfrm>
        </p:spPr>
        <p:txBody>
          <a:bodyPr/>
          <a:lstStyle>
            <a:lvl1pPr algn="l">
              <a:defRPr/>
            </a:lvl1pPr>
          </a:lstStyle>
          <a:p>
            <a:fld id="{5F2549E6-EBD0-4131-9B2F-4AE44664DEB4}" type="datetimeFigureOut">
              <a:rPr lang="en-US" smtClean="0"/>
              <a:t>10/7/2023</a:t>
            </a:fld>
            <a:endParaRPr lang="en-US"/>
          </a:p>
        </p:txBody>
      </p:sp>
      <p:sp>
        <p:nvSpPr>
          <p:cNvPr id="6" name="Footer Placeholder 5"/>
          <p:cNvSpPr>
            <a:spLocks noGrp="1"/>
          </p:cNvSpPr>
          <p:nvPr>
            <p:ph type="ftr" sz="quarter" idx="11"/>
          </p:nvPr>
        </p:nvSpPr>
        <p:spPr>
          <a:xfrm>
            <a:off x="1534910" y="318640"/>
            <a:ext cx="5453475" cy="320931"/>
          </a:xfrm>
        </p:spPr>
        <p:txBody>
          <a:bodyPr/>
          <a:lstStyle/>
          <a:p>
            <a:endParaRPr lang="en-US"/>
          </a:p>
        </p:txBody>
      </p:sp>
      <p:sp>
        <p:nvSpPr>
          <p:cNvPr id="7" name="Slide Number Placeholder 6"/>
          <p:cNvSpPr>
            <a:spLocks noGrp="1"/>
          </p:cNvSpPr>
          <p:nvPr>
            <p:ph type="sldNum" sz="quarter" idx="12"/>
          </p:nvPr>
        </p:nvSpPr>
        <p:spPr/>
        <p:txBody>
          <a:bodyPr/>
          <a:lstStyle/>
          <a:p>
            <a:fld id="{F89D5C3B-4B45-4292-A509-86BF3A85EBA8}" type="slidenum">
              <a:rPr lang="en-US" smtClean="0"/>
              <a:t>‹#›</a:t>
            </a:fld>
            <a:endParaRPr lang="en-US"/>
          </a:p>
        </p:txBody>
      </p:sp>
      <p:cxnSp>
        <p:nvCxnSpPr>
          <p:cNvPr id="14" name="Straight Connector 13"/>
          <p:cNvCxnSpPr/>
          <p:nvPr/>
        </p:nvCxnSpPr>
        <p:spPr>
          <a:xfrm>
            <a:off x="1371687" y="798973"/>
            <a:ext cx="0" cy="2161124"/>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336184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Rectangle 8"/>
          <p:cNvSpPr/>
          <p:nvPr/>
        </p:nvSpPr>
        <p:spPr>
          <a:xfrm>
            <a:off x="0" y="2015732"/>
            <a:ext cx="12192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srcRect t="2769" b="-2769"/>
          <a:stretch/>
        </p:blipFill>
        <p:spPr>
          <a:xfrm>
            <a:off x="0" y="6135624"/>
            <a:ext cx="12192000" cy="742950"/>
          </a:xfrm>
          <a:prstGeom prst="rect">
            <a:avLst/>
          </a:prstGeom>
        </p:spPr>
      </p:pic>
      <p:sp>
        <p:nvSpPr>
          <p:cNvPr id="2" name="Title Placeholder 1"/>
          <p:cNvSpPr>
            <a:spLocks noGrp="1"/>
          </p:cNvSpPr>
          <p:nvPr>
            <p:ph type="title"/>
          </p:nvPr>
        </p:nvSpPr>
        <p:spPr>
          <a:xfrm>
            <a:off x="1534696" y="804519"/>
            <a:ext cx="9520158" cy="104923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534696" y="2015732"/>
            <a:ext cx="9520158"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5F2549E6-EBD0-4131-9B2F-4AE44664DEB4}" type="datetimeFigureOut">
              <a:rPr lang="en-US" smtClean="0"/>
              <a:t>10/7/2023</a:t>
            </a:fld>
            <a:endParaRPr lang="en-US"/>
          </a:p>
        </p:txBody>
      </p:sp>
      <p:sp>
        <p:nvSpPr>
          <p:cNvPr id="5" name="Footer Placeholder 4"/>
          <p:cNvSpPr>
            <a:spLocks noGrp="1"/>
          </p:cNvSpPr>
          <p:nvPr>
            <p:ph type="ftr" sz="quarter" idx="3"/>
          </p:nvPr>
        </p:nvSpPr>
        <p:spPr>
          <a:xfrm>
            <a:off x="1534695" y="329307"/>
            <a:ext cx="5855719"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F89D5C3B-4B45-4292-A509-86BF3A85EBA8}" type="slidenum">
              <a:rPr lang="en-US" smtClean="0"/>
              <a:t>‹#›</a:t>
            </a:fld>
            <a:endParaRPr lang="en-US"/>
          </a:p>
        </p:txBody>
      </p:sp>
      <p:cxnSp>
        <p:nvCxnSpPr>
          <p:cNvPr id="12" name="Straight Connector 11"/>
          <p:cNvCxnSpPr/>
          <p:nvPr/>
        </p:nvCxnSpPr>
        <p:spPr>
          <a:xfrm>
            <a:off x="0" y="6141705"/>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97404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hyperlink" Target="https://www.w3schools.com/css/css_important.asp"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2.png"/><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8" Type="http://schemas.openxmlformats.org/officeDocument/2006/relationships/hyperlink" Target="https://www.codecademy.com/resources/docs/css/inheritance" TargetMode="External"/><Relationship Id="rId3" Type="http://schemas.openxmlformats.org/officeDocument/2006/relationships/slideLayout" Target="../slideLayouts/slideLayout2.xml"/><Relationship Id="rId7" Type="http://schemas.openxmlformats.org/officeDocument/2006/relationships/hyperlink" Target="https://developer.mozilla.org/en-US/docs/Web/CSS/Inheritance#inherited_properties" TargetMode="External"/><Relationship Id="rId2" Type="http://schemas.openxmlformats.org/officeDocument/2006/relationships/audio" Target="../media/media28.m4a"/><Relationship Id="rId1" Type="http://schemas.microsoft.com/office/2007/relationships/media" Target="../media/media28.m4a"/><Relationship Id="rId6" Type="http://schemas.openxmlformats.org/officeDocument/2006/relationships/hyperlink" Target="https://developer.mozilla.org/en-US/docs/Web/CSS/Cascade" TargetMode="External"/><Relationship Id="rId5" Type="http://schemas.openxmlformats.org/officeDocument/2006/relationships/hyperlink" Target="https://www.w3schools.com/css/css_specificity.asp" TargetMode="External"/><Relationship Id="rId4" Type="http://schemas.openxmlformats.org/officeDocument/2006/relationships/hyperlink" Target="https://www.w3schools.com/css/css_intro.asp" TargetMode="External"/><Relationship Id="rId9"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hyperlink" Target="https://developer.mozilla.org/en-US/docs/Web/CSS/Specificity" TargetMode="Externa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hyperlink" Target="https://developer.mozilla.org/en-US/docs/Web/CSS/CSS_selectors" TargetMode="External"/><Relationship Id="rId5" Type="http://schemas.openxmlformats.org/officeDocument/2006/relationships/hyperlink" Target="https://developer.mozilla.org/en-US/docs/Web/CSS/@layer" TargetMode="External"/><Relationship Id="rId4" Type="http://schemas.openxmlformats.org/officeDocument/2006/relationships/hyperlink" Target="https://developer.mozilla.org/en-US/docs/Web/CSS/Cascade#origin_types"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hyperlink" Target="https://developer.mozilla.org/en-US/docs/Web/CSS/Specificity" TargetMode="External"/><Relationship Id="rId4" Type="http://schemas.openxmlformats.org/officeDocument/2006/relationships/hyperlink" Target="https://developer.mozilla.org/en-US/docs/Web/CSS/@layer"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0B2C5-D74A-F1FA-0F15-9DF253473DAD}"/>
              </a:ext>
            </a:extLst>
          </p:cNvPr>
          <p:cNvSpPr>
            <a:spLocks noGrp="1"/>
          </p:cNvSpPr>
          <p:nvPr>
            <p:ph type="ctrTitle"/>
          </p:nvPr>
        </p:nvSpPr>
        <p:spPr/>
        <p:txBody>
          <a:bodyPr/>
          <a:lstStyle/>
          <a:p>
            <a:r>
              <a:rPr lang="en-US" b="0" i="0" dirty="0">
                <a:solidFill>
                  <a:srgbClr val="525252"/>
                </a:solidFill>
                <a:effectLst/>
                <a:latin typeface="Lato Extended"/>
              </a:rPr>
              <a:t>CSS Cascade and Inheritance</a:t>
            </a:r>
            <a:endParaRPr lang="en-US" dirty="0"/>
          </a:p>
        </p:txBody>
      </p:sp>
      <p:sp>
        <p:nvSpPr>
          <p:cNvPr id="3" name="Subtitle 2">
            <a:extLst>
              <a:ext uri="{FF2B5EF4-FFF2-40B4-BE49-F238E27FC236}">
                <a16:creationId xmlns:a16="http://schemas.microsoft.com/office/drawing/2014/main" id="{192B1BE3-20E2-B321-C1C2-89CFBFB128A3}"/>
              </a:ext>
            </a:extLst>
          </p:cNvPr>
          <p:cNvSpPr>
            <a:spLocks noGrp="1"/>
          </p:cNvSpPr>
          <p:nvPr>
            <p:ph type="subTitle" idx="1"/>
          </p:nvPr>
        </p:nvSpPr>
        <p:spPr/>
        <p:txBody>
          <a:bodyPr/>
          <a:lstStyle/>
          <a:p>
            <a:r>
              <a:rPr lang="en-US" dirty="0"/>
              <a:t>By Tracy Mann</a:t>
            </a:r>
          </a:p>
        </p:txBody>
      </p:sp>
      <p:pic>
        <p:nvPicPr>
          <p:cNvPr id="7" name="Audio 6">
            <a:hlinkClick r:id="" action="ppaction://media"/>
            <a:extLst>
              <a:ext uri="{FF2B5EF4-FFF2-40B4-BE49-F238E27FC236}">
                <a16:creationId xmlns:a16="http://schemas.microsoft.com/office/drawing/2014/main" id="{A76D777E-7174-2E85-6F2D-B7D542BC5A1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657143065"/>
      </p:ext>
    </p:extLst>
  </p:cSld>
  <p:clrMapOvr>
    <a:masterClrMapping/>
  </p:clrMapOvr>
  <p:transition spd="slow" advTm="16406">
    <p:push dir="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0DC954-A650-D9D8-E222-2BC0191301BB}"/>
              </a:ext>
            </a:extLst>
          </p:cNvPr>
          <p:cNvSpPr>
            <a:spLocks noGrp="1"/>
          </p:cNvSpPr>
          <p:nvPr>
            <p:ph type="title"/>
          </p:nvPr>
        </p:nvSpPr>
        <p:spPr/>
        <p:txBody>
          <a:bodyPr/>
          <a:lstStyle/>
          <a:p>
            <a:r>
              <a:rPr lang="en-US" dirty="0"/>
              <a:t>How do we determine Specificity?</a:t>
            </a:r>
            <a:br>
              <a:rPr lang="en-US" dirty="0"/>
            </a:br>
            <a:endParaRPr lang="en-US" dirty="0"/>
          </a:p>
        </p:txBody>
      </p:sp>
      <p:sp>
        <p:nvSpPr>
          <p:cNvPr id="3" name="Content Placeholder 2">
            <a:extLst>
              <a:ext uri="{FF2B5EF4-FFF2-40B4-BE49-F238E27FC236}">
                <a16:creationId xmlns:a16="http://schemas.microsoft.com/office/drawing/2014/main" id="{A528E176-5DB5-1896-B4F9-0018238C7803}"/>
              </a:ext>
            </a:extLst>
          </p:cNvPr>
          <p:cNvSpPr>
            <a:spLocks noGrp="1"/>
          </p:cNvSpPr>
          <p:nvPr>
            <p:ph idx="1"/>
          </p:nvPr>
        </p:nvSpPr>
        <p:spPr/>
        <p:txBody>
          <a:bodyPr/>
          <a:lstStyle/>
          <a:p>
            <a:pPr marL="0" indent="0" algn="l">
              <a:buNone/>
            </a:pPr>
            <a:r>
              <a:rPr lang="en-US" sz="1800" i="0" dirty="0">
                <a:solidFill>
                  <a:srgbClr val="000000"/>
                </a:solidFill>
                <a:effectLst/>
                <a:latin typeface="Verdana" panose="020B0604030504040204" pitchFamily="34" charset="0"/>
              </a:rPr>
              <a:t>Start at 0, add 100 for each ID value, add 10 for each class value (or pseudo-class or attribute selector), add 1 for each element selector or pseudo-element.</a:t>
            </a:r>
          </a:p>
          <a:p>
            <a:pPr marL="914400" lvl="2" indent="0" eaLnBrk="0" fontAlgn="base" hangingPunct="0">
              <a:lnSpc>
                <a:spcPct val="100000"/>
              </a:lnSpc>
              <a:spcBef>
                <a:spcPct val="0"/>
              </a:spcBef>
              <a:spcAft>
                <a:spcPct val="0"/>
              </a:spcAft>
              <a:buClrTx/>
              <a:buSzTx/>
              <a:buNone/>
            </a:pPr>
            <a:r>
              <a:rPr kumimoji="0" lang="en-US" altLang="en-US" sz="1400" i="0" u="none" strike="noStrike" cap="none" normalizeH="0" baseline="0" dirty="0">
                <a:ln>
                  <a:noFill/>
                </a:ln>
                <a:solidFill>
                  <a:srgbClr val="000000"/>
                </a:solidFill>
                <a:effectLst/>
                <a:latin typeface="Verdana" panose="020B0604030504040204" pitchFamily="34" charset="0"/>
              </a:rPr>
              <a:t>Note: Inline style gets a specificity value of 1000, and is always given the highest priority!</a:t>
            </a:r>
            <a:endParaRPr kumimoji="0" lang="en-US" altLang="en-US" sz="1400" i="0" u="none" strike="noStrike" cap="none" normalizeH="0" baseline="0" dirty="0">
              <a:ln>
                <a:noFill/>
              </a:ln>
              <a:solidFill>
                <a:schemeClr val="tx1"/>
              </a:solidFill>
              <a:effectLst/>
            </a:endParaRPr>
          </a:p>
          <a:p>
            <a:pPr marL="914400" lvl="2" indent="0" eaLnBrk="0" fontAlgn="base" hangingPunct="0">
              <a:lnSpc>
                <a:spcPct val="100000"/>
              </a:lnSpc>
              <a:spcBef>
                <a:spcPct val="0"/>
              </a:spcBef>
              <a:spcAft>
                <a:spcPct val="0"/>
              </a:spcAft>
              <a:buClrTx/>
              <a:buSzTx/>
              <a:buNone/>
            </a:pPr>
            <a:r>
              <a:rPr kumimoji="0" lang="en-US" altLang="en-US" sz="1400" i="0" u="none" strike="noStrike" cap="none" normalizeH="0" baseline="0" dirty="0">
                <a:ln>
                  <a:noFill/>
                </a:ln>
                <a:solidFill>
                  <a:srgbClr val="000000"/>
                </a:solidFill>
                <a:effectLst/>
                <a:latin typeface="Verdana" panose="020B0604030504040204" pitchFamily="34" charset="0"/>
              </a:rPr>
              <a:t>Note 2: There is one exception to this rule: if you use the </a:t>
            </a:r>
            <a:r>
              <a:rPr kumimoji="0" lang="en-US" altLang="en-US" sz="1400" i="0" u="none" strike="noStrike" cap="none" normalizeH="0" baseline="0" dirty="0">
                <a:ln>
                  <a:noFill/>
                </a:ln>
                <a:solidFill>
                  <a:srgbClr val="DC143C"/>
                </a:solidFill>
                <a:effectLst/>
                <a:latin typeface="Consolas" panose="020B0609020204030204" pitchFamily="49" charset="0"/>
                <a:hlinkClick r:id="rId4"/>
              </a:rPr>
              <a:t>!important</a:t>
            </a:r>
            <a:r>
              <a:rPr kumimoji="0" lang="en-US" altLang="en-US" sz="1400" i="0" u="none" strike="noStrike" cap="none" normalizeH="0" baseline="0" dirty="0">
                <a:ln>
                  <a:noFill/>
                </a:ln>
                <a:solidFill>
                  <a:srgbClr val="000000"/>
                </a:solidFill>
                <a:effectLst/>
                <a:latin typeface="Verdana" panose="020B0604030504040204" pitchFamily="34" charset="0"/>
              </a:rPr>
              <a:t> rule, it will even override inline styles</a:t>
            </a:r>
            <a:r>
              <a:rPr lang="en-US" altLang="en-US" sz="1400" dirty="0">
                <a:latin typeface="Arial" panose="020B0604020202020204" pitchFamily="34" charset="0"/>
              </a:rPr>
              <a:t>!</a:t>
            </a:r>
            <a:endParaRPr lang="en-US" sz="1400" i="0" dirty="0">
              <a:solidFill>
                <a:srgbClr val="000000"/>
              </a:solidFill>
              <a:effectLst/>
              <a:latin typeface="Verdana" panose="020B0604030504040204" pitchFamily="34" charset="0"/>
            </a:endParaRPr>
          </a:p>
          <a:p>
            <a:pPr marL="0" indent="0" algn="r">
              <a:buNone/>
            </a:pPr>
            <a:r>
              <a:rPr lang="en-US" b="0" i="0" dirty="0">
                <a:solidFill>
                  <a:srgbClr val="000000"/>
                </a:solidFill>
                <a:effectLst/>
                <a:latin typeface="Verdana" panose="020B0604030504040204" pitchFamily="34" charset="0"/>
              </a:rPr>
              <a:t>w3schools</a:t>
            </a:r>
          </a:p>
        </p:txBody>
      </p:sp>
      <p:pic>
        <p:nvPicPr>
          <p:cNvPr id="7" name="Audio 6">
            <a:hlinkClick r:id="" action="ppaction://media"/>
            <a:extLst>
              <a:ext uri="{FF2B5EF4-FFF2-40B4-BE49-F238E27FC236}">
                <a16:creationId xmlns:a16="http://schemas.microsoft.com/office/drawing/2014/main" id="{CAEC8596-3A68-7DD5-FC67-07945D220C2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732034923"/>
      </p:ext>
    </p:extLst>
  </p:cSld>
  <p:clrMapOvr>
    <a:masterClrMapping/>
  </p:clrMapOvr>
  <p:transition spd="slow" advTm="41437">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1683F1-4FD5-099A-6234-A98DF1BE1483}"/>
              </a:ext>
            </a:extLst>
          </p:cNvPr>
          <p:cNvSpPr>
            <a:spLocks noGrp="1"/>
          </p:cNvSpPr>
          <p:nvPr>
            <p:ph type="title"/>
          </p:nvPr>
        </p:nvSpPr>
        <p:spPr/>
        <p:txBody>
          <a:bodyPr>
            <a:normAutofit/>
          </a:bodyPr>
          <a:lstStyle/>
          <a:p>
            <a:r>
              <a:rPr lang="en-US" dirty="0"/>
              <a:t>Specificity Examples</a:t>
            </a:r>
            <a:br>
              <a:rPr lang="en-US" dirty="0"/>
            </a:br>
            <a:r>
              <a:rPr lang="en-US" sz="1400" b="0" i="0" dirty="0">
                <a:solidFill>
                  <a:srgbClr val="000000"/>
                </a:solidFill>
                <a:effectLst/>
                <a:latin typeface="Verdana" panose="020B0604030504040204" pitchFamily="34" charset="0"/>
              </a:rPr>
              <a:t>w3schools</a:t>
            </a:r>
            <a:endParaRPr lang="en-US" sz="1400" dirty="0"/>
          </a:p>
        </p:txBody>
      </p:sp>
      <p:graphicFrame>
        <p:nvGraphicFramePr>
          <p:cNvPr id="4" name="Table 4">
            <a:extLst>
              <a:ext uri="{FF2B5EF4-FFF2-40B4-BE49-F238E27FC236}">
                <a16:creationId xmlns:a16="http://schemas.microsoft.com/office/drawing/2014/main" id="{834E91DE-9F40-5E45-94F8-454C330B5EB4}"/>
              </a:ext>
            </a:extLst>
          </p:cNvPr>
          <p:cNvGraphicFramePr>
            <a:graphicFrameLocks noGrp="1"/>
          </p:cNvGraphicFramePr>
          <p:nvPr>
            <p:ph idx="1"/>
            <p:extLst>
              <p:ext uri="{D42A27DB-BD31-4B8C-83A1-F6EECF244321}">
                <p14:modId xmlns:p14="http://schemas.microsoft.com/office/powerpoint/2010/main" val="2546952152"/>
              </p:ext>
            </p:extLst>
          </p:nvPr>
        </p:nvGraphicFramePr>
        <p:xfrm>
          <a:off x="1535113" y="2016125"/>
          <a:ext cx="9520236" cy="3977640"/>
        </p:xfrm>
        <a:graphic>
          <a:graphicData uri="http://schemas.openxmlformats.org/drawingml/2006/table">
            <a:tbl>
              <a:tblPr firstRow="1" bandRow="1">
                <a:tableStyleId>{5C22544A-7EE6-4342-B048-85BDC9FD1C3A}</a:tableStyleId>
              </a:tblPr>
              <a:tblGrid>
                <a:gridCol w="3173412">
                  <a:extLst>
                    <a:ext uri="{9D8B030D-6E8A-4147-A177-3AD203B41FA5}">
                      <a16:colId xmlns:a16="http://schemas.microsoft.com/office/drawing/2014/main" val="3045285840"/>
                    </a:ext>
                  </a:extLst>
                </a:gridCol>
                <a:gridCol w="3173412">
                  <a:extLst>
                    <a:ext uri="{9D8B030D-6E8A-4147-A177-3AD203B41FA5}">
                      <a16:colId xmlns:a16="http://schemas.microsoft.com/office/drawing/2014/main" val="4226005082"/>
                    </a:ext>
                  </a:extLst>
                </a:gridCol>
                <a:gridCol w="3173412">
                  <a:extLst>
                    <a:ext uri="{9D8B030D-6E8A-4147-A177-3AD203B41FA5}">
                      <a16:colId xmlns:a16="http://schemas.microsoft.com/office/drawing/2014/main" val="1397456321"/>
                    </a:ext>
                  </a:extLst>
                </a:gridCol>
              </a:tblGrid>
              <a:tr h="370840">
                <a:tc>
                  <a:txBody>
                    <a:bodyPr/>
                    <a:lstStyle/>
                    <a:p>
                      <a:r>
                        <a:rPr lang="en-US" dirty="0"/>
                        <a:t>Selector</a:t>
                      </a:r>
                    </a:p>
                  </a:txBody>
                  <a:tcPr/>
                </a:tc>
                <a:tc>
                  <a:txBody>
                    <a:bodyPr/>
                    <a:lstStyle/>
                    <a:p>
                      <a:r>
                        <a:rPr lang="en-US" dirty="0"/>
                        <a:t>Specificity Value</a:t>
                      </a:r>
                    </a:p>
                  </a:txBody>
                  <a:tcPr/>
                </a:tc>
                <a:tc>
                  <a:txBody>
                    <a:bodyPr/>
                    <a:lstStyle/>
                    <a:p>
                      <a:r>
                        <a:rPr lang="en-US" dirty="0"/>
                        <a:t>Calculation</a:t>
                      </a:r>
                    </a:p>
                  </a:txBody>
                  <a:tcPr/>
                </a:tc>
                <a:extLst>
                  <a:ext uri="{0D108BD9-81ED-4DB2-BD59-A6C34878D82A}">
                    <a16:rowId xmlns:a16="http://schemas.microsoft.com/office/drawing/2014/main" val="1276276904"/>
                  </a:ext>
                </a:extLst>
              </a:tr>
              <a:tr h="370840">
                <a:tc>
                  <a:txBody>
                    <a:bodyPr/>
                    <a:lstStyle/>
                    <a:p>
                      <a:r>
                        <a:rPr lang="en-US" dirty="0"/>
                        <a:t>p</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182000483"/>
                  </a:ext>
                </a:extLst>
              </a:tr>
              <a:tr h="370840">
                <a:tc>
                  <a:txBody>
                    <a:bodyPr/>
                    <a:lstStyle/>
                    <a:p>
                      <a:r>
                        <a:rPr lang="en-US" dirty="0" err="1"/>
                        <a:t>p.test</a:t>
                      </a:r>
                      <a:endParaRPr lang="en-US" dirty="0"/>
                    </a:p>
                  </a:txBody>
                  <a:tcPr/>
                </a:tc>
                <a:tc>
                  <a:txBody>
                    <a:bodyPr/>
                    <a:lstStyle/>
                    <a:p>
                      <a:r>
                        <a:rPr lang="en-US" dirty="0"/>
                        <a:t>11</a:t>
                      </a:r>
                    </a:p>
                  </a:txBody>
                  <a:tcPr/>
                </a:tc>
                <a:tc>
                  <a:txBody>
                    <a:bodyPr/>
                    <a:lstStyle/>
                    <a:p>
                      <a:r>
                        <a:rPr lang="en-US" dirty="0"/>
                        <a:t>1 + 10</a:t>
                      </a:r>
                    </a:p>
                  </a:txBody>
                  <a:tcPr/>
                </a:tc>
                <a:extLst>
                  <a:ext uri="{0D108BD9-81ED-4DB2-BD59-A6C34878D82A}">
                    <a16:rowId xmlns:a16="http://schemas.microsoft.com/office/drawing/2014/main" val="355532495"/>
                  </a:ext>
                </a:extLst>
              </a:tr>
              <a:tr h="370840">
                <a:tc>
                  <a:txBody>
                    <a:bodyPr/>
                    <a:lstStyle/>
                    <a:p>
                      <a:r>
                        <a:rPr lang="en-US" dirty="0" err="1"/>
                        <a:t>p#demo</a:t>
                      </a:r>
                      <a:endParaRPr lang="en-US" dirty="0"/>
                    </a:p>
                  </a:txBody>
                  <a:tcPr/>
                </a:tc>
                <a:tc>
                  <a:txBody>
                    <a:bodyPr/>
                    <a:lstStyle/>
                    <a:p>
                      <a:r>
                        <a:rPr lang="en-US" dirty="0"/>
                        <a:t>101</a:t>
                      </a:r>
                    </a:p>
                  </a:txBody>
                  <a:tcPr/>
                </a:tc>
                <a:tc>
                  <a:txBody>
                    <a:bodyPr/>
                    <a:lstStyle/>
                    <a:p>
                      <a:r>
                        <a:rPr lang="en-US" dirty="0"/>
                        <a:t>1 + 100</a:t>
                      </a:r>
                    </a:p>
                  </a:txBody>
                  <a:tcPr/>
                </a:tc>
                <a:extLst>
                  <a:ext uri="{0D108BD9-81ED-4DB2-BD59-A6C34878D82A}">
                    <a16:rowId xmlns:a16="http://schemas.microsoft.com/office/drawing/2014/main" val="2004086352"/>
                  </a:ext>
                </a:extLst>
              </a:tr>
              <a:tr h="370840">
                <a:tc>
                  <a:txBody>
                    <a:bodyPr/>
                    <a:lstStyle/>
                    <a:p>
                      <a:r>
                        <a:rPr lang="en-US" dirty="0"/>
                        <a:t>&lt;p style=“color:  pink;”&gt;</a:t>
                      </a:r>
                    </a:p>
                  </a:txBody>
                  <a:tcPr/>
                </a:tc>
                <a:tc>
                  <a:txBody>
                    <a:bodyPr/>
                    <a:lstStyle/>
                    <a:p>
                      <a:r>
                        <a:rPr lang="en-US" dirty="0"/>
                        <a:t>1000</a:t>
                      </a:r>
                    </a:p>
                  </a:txBody>
                  <a:tcPr/>
                </a:tc>
                <a:tc>
                  <a:txBody>
                    <a:bodyPr/>
                    <a:lstStyle/>
                    <a:p>
                      <a:r>
                        <a:rPr lang="en-US" dirty="0"/>
                        <a:t>1000</a:t>
                      </a:r>
                    </a:p>
                  </a:txBody>
                  <a:tcPr/>
                </a:tc>
                <a:extLst>
                  <a:ext uri="{0D108BD9-81ED-4DB2-BD59-A6C34878D82A}">
                    <a16:rowId xmlns:a16="http://schemas.microsoft.com/office/drawing/2014/main" val="4184224414"/>
                  </a:ext>
                </a:extLst>
              </a:tr>
              <a:tr h="370840">
                <a:tc>
                  <a:txBody>
                    <a:bodyPr/>
                    <a:lstStyle/>
                    <a:p>
                      <a:r>
                        <a:rPr lang="en-US" dirty="0"/>
                        <a:t>#demo</a:t>
                      </a:r>
                    </a:p>
                  </a:txBody>
                  <a:tcPr/>
                </a:tc>
                <a:tc>
                  <a:txBody>
                    <a:bodyPr/>
                    <a:lstStyle/>
                    <a:p>
                      <a:r>
                        <a:rPr lang="en-US" dirty="0"/>
                        <a:t>100</a:t>
                      </a:r>
                    </a:p>
                  </a:txBody>
                  <a:tcPr/>
                </a:tc>
                <a:tc>
                  <a:txBody>
                    <a:bodyPr/>
                    <a:lstStyle/>
                    <a:p>
                      <a:r>
                        <a:rPr lang="en-US" dirty="0"/>
                        <a:t>100</a:t>
                      </a:r>
                    </a:p>
                  </a:txBody>
                  <a:tcPr/>
                </a:tc>
                <a:extLst>
                  <a:ext uri="{0D108BD9-81ED-4DB2-BD59-A6C34878D82A}">
                    <a16:rowId xmlns:a16="http://schemas.microsoft.com/office/drawing/2014/main" val="662472958"/>
                  </a:ext>
                </a:extLst>
              </a:tr>
              <a:tr h="370840">
                <a:tc>
                  <a:txBody>
                    <a:bodyPr/>
                    <a:lstStyle/>
                    <a:p>
                      <a:r>
                        <a:rPr lang="en-US" dirty="0"/>
                        <a:t>.test</a:t>
                      </a:r>
                    </a:p>
                  </a:txBody>
                  <a:tcPr/>
                </a:tc>
                <a:tc>
                  <a:txBody>
                    <a:bodyPr/>
                    <a:lstStyle/>
                    <a:p>
                      <a:r>
                        <a:rPr lang="en-US" dirty="0"/>
                        <a:t>10</a:t>
                      </a:r>
                    </a:p>
                  </a:txBody>
                  <a:tcPr/>
                </a:tc>
                <a:tc>
                  <a:txBody>
                    <a:bodyPr/>
                    <a:lstStyle/>
                    <a:p>
                      <a:r>
                        <a:rPr lang="en-US" dirty="0"/>
                        <a:t>10</a:t>
                      </a:r>
                    </a:p>
                  </a:txBody>
                  <a:tcPr/>
                </a:tc>
                <a:extLst>
                  <a:ext uri="{0D108BD9-81ED-4DB2-BD59-A6C34878D82A}">
                    <a16:rowId xmlns:a16="http://schemas.microsoft.com/office/drawing/2014/main" val="3336487827"/>
                  </a:ext>
                </a:extLst>
              </a:tr>
              <a:tr h="370840">
                <a:tc>
                  <a:txBody>
                    <a:bodyPr/>
                    <a:lstStyle/>
                    <a:p>
                      <a:r>
                        <a:rPr lang="en-US" dirty="0"/>
                        <a:t>p.test1.test2</a:t>
                      </a:r>
                    </a:p>
                  </a:txBody>
                  <a:tcPr/>
                </a:tc>
                <a:tc>
                  <a:txBody>
                    <a:bodyPr/>
                    <a:lstStyle/>
                    <a:p>
                      <a:r>
                        <a:rPr lang="en-US" dirty="0"/>
                        <a:t>21</a:t>
                      </a:r>
                    </a:p>
                  </a:txBody>
                  <a:tcPr/>
                </a:tc>
                <a:tc>
                  <a:txBody>
                    <a:bodyPr/>
                    <a:lstStyle/>
                    <a:p>
                      <a:r>
                        <a:rPr lang="en-US" dirty="0"/>
                        <a:t>1 + 10 + 10</a:t>
                      </a:r>
                    </a:p>
                  </a:txBody>
                  <a:tcPr/>
                </a:tc>
                <a:extLst>
                  <a:ext uri="{0D108BD9-81ED-4DB2-BD59-A6C34878D82A}">
                    <a16:rowId xmlns:a16="http://schemas.microsoft.com/office/drawing/2014/main" val="3572532683"/>
                  </a:ext>
                </a:extLst>
              </a:tr>
              <a:tr h="370840">
                <a:tc>
                  <a:txBody>
                    <a:bodyPr/>
                    <a:lstStyle/>
                    <a:p>
                      <a:r>
                        <a:rPr lang="en-US" dirty="0"/>
                        <a:t>#navbar </a:t>
                      </a:r>
                      <a:r>
                        <a:rPr lang="en-US" dirty="0" err="1"/>
                        <a:t>p#demo</a:t>
                      </a:r>
                      <a:endParaRPr lang="en-US" dirty="0"/>
                    </a:p>
                  </a:txBody>
                  <a:tcPr/>
                </a:tc>
                <a:tc>
                  <a:txBody>
                    <a:bodyPr/>
                    <a:lstStyle/>
                    <a:p>
                      <a:r>
                        <a:rPr lang="en-US" dirty="0"/>
                        <a:t>201</a:t>
                      </a:r>
                    </a:p>
                  </a:txBody>
                  <a:tcPr/>
                </a:tc>
                <a:tc>
                  <a:txBody>
                    <a:bodyPr/>
                    <a:lstStyle/>
                    <a:p>
                      <a:r>
                        <a:rPr lang="en-US" dirty="0"/>
                        <a:t>100 + 1 + 100</a:t>
                      </a:r>
                    </a:p>
                  </a:txBody>
                  <a:tcPr/>
                </a:tc>
                <a:extLst>
                  <a:ext uri="{0D108BD9-81ED-4DB2-BD59-A6C34878D82A}">
                    <a16:rowId xmlns:a16="http://schemas.microsoft.com/office/drawing/2014/main" val="1981048596"/>
                  </a:ext>
                </a:extLst>
              </a:tr>
              <a:tr h="370840">
                <a:tc>
                  <a:txBody>
                    <a:bodyPr/>
                    <a:lstStyle/>
                    <a:p>
                      <a:r>
                        <a:rPr lang="en-US" dirty="0"/>
                        <a:t>*</a:t>
                      </a:r>
                    </a:p>
                  </a:txBody>
                  <a:tcPr/>
                </a:tc>
                <a:tc>
                  <a:txBody>
                    <a:bodyPr/>
                    <a:lstStyle/>
                    <a:p>
                      <a:r>
                        <a:rPr lang="en-US" dirty="0"/>
                        <a:t>0</a:t>
                      </a:r>
                    </a:p>
                  </a:txBody>
                  <a:tcPr/>
                </a:tc>
                <a:tc>
                  <a:txBody>
                    <a:bodyPr/>
                    <a:lstStyle/>
                    <a:p>
                      <a:r>
                        <a:rPr lang="en-US" dirty="0"/>
                        <a:t>0 (the universal selector is ignored)</a:t>
                      </a:r>
                    </a:p>
                  </a:txBody>
                  <a:tcPr/>
                </a:tc>
                <a:extLst>
                  <a:ext uri="{0D108BD9-81ED-4DB2-BD59-A6C34878D82A}">
                    <a16:rowId xmlns:a16="http://schemas.microsoft.com/office/drawing/2014/main" val="1725614031"/>
                  </a:ext>
                </a:extLst>
              </a:tr>
            </a:tbl>
          </a:graphicData>
        </a:graphic>
      </p:graphicFrame>
      <p:pic>
        <p:nvPicPr>
          <p:cNvPr id="5" name="Audio 4">
            <a:hlinkClick r:id="" action="ppaction://media"/>
            <a:extLst>
              <a:ext uri="{FF2B5EF4-FFF2-40B4-BE49-F238E27FC236}">
                <a16:creationId xmlns:a16="http://schemas.microsoft.com/office/drawing/2014/main" id="{900F0562-A14C-E3C9-D979-99AD55B2B06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547738277"/>
      </p:ext>
    </p:extLst>
  </p:cSld>
  <p:clrMapOvr>
    <a:masterClrMapping/>
  </p:clrMapOvr>
  <mc:AlternateContent xmlns:mc="http://schemas.openxmlformats.org/markup-compatibility/2006">
    <mc:Choice xmlns:p14="http://schemas.microsoft.com/office/powerpoint/2010/main" Requires="p14">
      <p:transition spd="slow" p14:dur="800" advTm="38001">
        <p:diamond/>
      </p:transition>
    </mc:Choice>
    <mc:Fallback>
      <p:transition spd="slow" advTm="38001">
        <p:diamon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AE5A2-D432-4990-060C-CD12EA09B6D1}"/>
              </a:ext>
            </a:extLst>
          </p:cNvPr>
          <p:cNvSpPr>
            <a:spLocks noGrp="1"/>
          </p:cNvSpPr>
          <p:nvPr>
            <p:ph type="title"/>
          </p:nvPr>
        </p:nvSpPr>
        <p:spPr/>
        <p:txBody>
          <a:bodyPr/>
          <a:lstStyle/>
          <a:p>
            <a:r>
              <a:rPr lang="en-US" dirty="0"/>
              <a:t>Example:  User-agent CSS</a:t>
            </a:r>
          </a:p>
        </p:txBody>
      </p:sp>
      <p:sp>
        <p:nvSpPr>
          <p:cNvPr id="3" name="Content Placeholder 2">
            <a:extLst>
              <a:ext uri="{FF2B5EF4-FFF2-40B4-BE49-F238E27FC236}">
                <a16:creationId xmlns:a16="http://schemas.microsoft.com/office/drawing/2014/main" id="{3933A139-ABEF-047E-D9C8-A834CA9CA4E4}"/>
              </a:ext>
            </a:extLst>
          </p:cNvPr>
          <p:cNvSpPr>
            <a:spLocks noGrp="1"/>
          </p:cNvSpPr>
          <p:nvPr>
            <p:ph idx="1"/>
          </p:nvPr>
        </p:nvSpPr>
        <p:spPr/>
        <p:txBody>
          <a:bodyPr/>
          <a:lstStyle/>
          <a:p>
            <a:pPr marL="0" indent="0">
              <a:buNone/>
            </a:pPr>
            <a:r>
              <a:rPr lang="en-US" dirty="0"/>
              <a:t>li {</a:t>
            </a:r>
          </a:p>
          <a:p>
            <a:pPr marL="0" indent="0">
              <a:buNone/>
            </a:pPr>
            <a:r>
              <a:rPr lang="en-US" dirty="0"/>
              <a:t>    background:  white;</a:t>
            </a:r>
          </a:p>
          <a:p>
            <a:pPr marL="0" indent="0">
              <a:buNone/>
            </a:pPr>
            <a:r>
              <a:rPr lang="en-US" dirty="0"/>
              <a:t>    color:   black;</a:t>
            </a:r>
          </a:p>
          <a:p>
            <a:pPr marL="0" indent="0">
              <a:buNone/>
            </a:pPr>
            <a:r>
              <a:rPr lang="en-US" dirty="0"/>
              <a:t>}</a:t>
            </a:r>
          </a:p>
        </p:txBody>
      </p:sp>
      <p:pic>
        <p:nvPicPr>
          <p:cNvPr id="4" name="Audio 3">
            <a:hlinkClick r:id="" action="ppaction://media"/>
            <a:extLst>
              <a:ext uri="{FF2B5EF4-FFF2-40B4-BE49-F238E27FC236}">
                <a16:creationId xmlns:a16="http://schemas.microsoft.com/office/drawing/2014/main" id="{B7BEA49E-0C4F-5196-BA93-3AC6C6D927C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672748956"/>
      </p:ext>
    </p:extLst>
  </p:cSld>
  <p:clrMapOvr>
    <a:masterClrMapping/>
  </p:clrMapOvr>
  <mc:AlternateContent xmlns:mc="http://schemas.openxmlformats.org/markup-compatibility/2006">
    <mc:Choice xmlns:p14="http://schemas.microsoft.com/office/powerpoint/2010/main" Requires="p14">
      <p:transition spd="slow" p14:dur="800" advTm="12111">
        <p:circle/>
      </p:transition>
    </mc:Choice>
    <mc:Fallback>
      <p:transition spd="slow" advTm="12111">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AE5A2-D432-4990-060C-CD12EA09B6D1}"/>
              </a:ext>
            </a:extLst>
          </p:cNvPr>
          <p:cNvSpPr>
            <a:spLocks noGrp="1"/>
          </p:cNvSpPr>
          <p:nvPr>
            <p:ph type="title"/>
          </p:nvPr>
        </p:nvSpPr>
        <p:spPr/>
        <p:txBody>
          <a:bodyPr/>
          <a:lstStyle/>
          <a:p>
            <a:r>
              <a:rPr lang="en-US" dirty="0"/>
              <a:t>Example:  Author CSS 1</a:t>
            </a:r>
          </a:p>
        </p:txBody>
      </p:sp>
      <p:sp>
        <p:nvSpPr>
          <p:cNvPr id="3" name="Content Placeholder 2">
            <a:extLst>
              <a:ext uri="{FF2B5EF4-FFF2-40B4-BE49-F238E27FC236}">
                <a16:creationId xmlns:a16="http://schemas.microsoft.com/office/drawing/2014/main" id="{3933A139-ABEF-047E-D9C8-A834CA9CA4E4}"/>
              </a:ext>
            </a:extLst>
          </p:cNvPr>
          <p:cNvSpPr>
            <a:spLocks noGrp="1"/>
          </p:cNvSpPr>
          <p:nvPr>
            <p:ph idx="1"/>
          </p:nvPr>
        </p:nvSpPr>
        <p:spPr/>
        <p:txBody>
          <a:bodyPr/>
          <a:lstStyle/>
          <a:p>
            <a:pPr marL="0" indent="0">
              <a:buNone/>
            </a:pPr>
            <a:r>
              <a:rPr lang="en-US" dirty="0"/>
              <a:t>li {</a:t>
            </a:r>
          </a:p>
          <a:p>
            <a:pPr marL="0" indent="0">
              <a:buNone/>
            </a:pPr>
            <a:r>
              <a:rPr lang="en-US" dirty="0"/>
              <a:t>    background:  tan;</a:t>
            </a:r>
          </a:p>
          <a:p>
            <a:pPr marL="0" indent="0">
              <a:buNone/>
            </a:pPr>
            <a:r>
              <a:rPr lang="en-US" dirty="0"/>
              <a:t>    color: red;</a:t>
            </a:r>
          </a:p>
          <a:p>
            <a:pPr marL="0" indent="0">
              <a:buNone/>
            </a:pPr>
            <a:r>
              <a:rPr lang="en-US" dirty="0"/>
              <a:t>} /* this is a reset */</a:t>
            </a:r>
          </a:p>
        </p:txBody>
      </p:sp>
      <p:pic>
        <p:nvPicPr>
          <p:cNvPr id="4" name="Audio 3">
            <a:hlinkClick r:id="" action="ppaction://media"/>
            <a:extLst>
              <a:ext uri="{FF2B5EF4-FFF2-40B4-BE49-F238E27FC236}">
                <a16:creationId xmlns:a16="http://schemas.microsoft.com/office/drawing/2014/main" id="{42EAD820-2C2D-2B89-8727-FCDC4499F266}"/>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426925965"/>
      </p:ext>
    </p:extLst>
  </p:cSld>
  <p:clrMapOvr>
    <a:masterClrMapping/>
  </p:clrMapOvr>
  <p:transition spd="slow" advTm="7977">
    <p:plu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AE5A2-D432-4990-060C-CD12EA09B6D1}"/>
              </a:ext>
            </a:extLst>
          </p:cNvPr>
          <p:cNvSpPr>
            <a:spLocks noGrp="1"/>
          </p:cNvSpPr>
          <p:nvPr>
            <p:ph type="title"/>
          </p:nvPr>
        </p:nvSpPr>
        <p:spPr/>
        <p:txBody>
          <a:bodyPr/>
          <a:lstStyle/>
          <a:p>
            <a:r>
              <a:rPr lang="en-US" dirty="0"/>
              <a:t>Example:  Author CSS 2</a:t>
            </a:r>
          </a:p>
        </p:txBody>
      </p:sp>
      <p:sp>
        <p:nvSpPr>
          <p:cNvPr id="3" name="Content Placeholder 2">
            <a:extLst>
              <a:ext uri="{FF2B5EF4-FFF2-40B4-BE49-F238E27FC236}">
                <a16:creationId xmlns:a16="http://schemas.microsoft.com/office/drawing/2014/main" id="{3933A139-ABEF-047E-D9C8-A834CA9CA4E4}"/>
              </a:ext>
            </a:extLst>
          </p:cNvPr>
          <p:cNvSpPr>
            <a:spLocks noGrp="1"/>
          </p:cNvSpPr>
          <p:nvPr>
            <p:ph idx="1"/>
          </p:nvPr>
        </p:nvSpPr>
        <p:spPr/>
        <p:txBody>
          <a:bodyPr numCol="2">
            <a:normAutofit fontScale="85000" lnSpcReduction="20000"/>
          </a:bodyPr>
          <a:lstStyle/>
          <a:p>
            <a:pPr marL="0" indent="0">
              <a:buNone/>
            </a:pPr>
            <a:r>
              <a:rPr lang="en-US" dirty="0"/>
              <a:t>@media screen {</a:t>
            </a:r>
          </a:p>
          <a:p>
            <a:pPr marL="0" indent="0">
              <a:buNone/>
            </a:pPr>
            <a:r>
              <a:rPr lang="en-US" dirty="0"/>
              <a:t>    li {</a:t>
            </a:r>
          </a:p>
          <a:p>
            <a:pPr marL="0" indent="0">
              <a:buNone/>
            </a:pPr>
            <a:r>
              <a:rPr lang="en-US" dirty="0"/>
              <a:t>        background:  white;</a:t>
            </a:r>
          </a:p>
          <a:p>
            <a:pPr marL="0" indent="0">
              <a:buNone/>
            </a:pPr>
            <a:r>
              <a:rPr lang="en-US" dirty="0"/>
              <a:t>        color: red;</a:t>
            </a:r>
          </a:p>
          <a:p>
            <a:pPr marL="0" indent="0">
              <a:buNone/>
            </a:pPr>
            <a:r>
              <a:rPr lang="en-US" dirty="0"/>
              <a:t>    } /* this is a reset */</a:t>
            </a:r>
          </a:p>
          <a:p>
            <a:pPr marL="0" indent="0">
              <a:buNone/>
            </a:pPr>
            <a:r>
              <a:rPr lang="en-US" dirty="0"/>
              <a:t>}</a:t>
            </a:r>
          </a:p>
          <a:p>
            <a:pPr marL="0" indent="0">
              <a:buNone/>
            </a:pPr>
            <a:r>
              <a:rPr lang="en-US" dirty="0"/>
              <a:t>@media print {</a:t>
            </a:r>
          </a:p>
          <a:p>
            <a:pPr marL="0" indent="0">
              <a:buNone/>
            </a:pPr>
            <a:r>
              <a:rPr lang="en-US" dirty="0"/>
              <a:t>     li {</a:t>
            </a:r>
          </a:p>
          <a:p>
            <a:pPr marL="0" indent="0">
              <a:buNone/>
            </a:pPr>
            <a:r>
              <a:rPr lang="en-US" dirty="0"/>
              <a:t>        background:  tan;</a:t>
            </a:r>
          </a:p>
          <a:p>
            <a:pPr marL="0" indent="0">
              <a:buNone/>
            </a:pPr>
            <a:r>
              <a:rPr lang="en-US" dirty="0"/>
              <a:t>        color: purple;</a:t>
            </a:r>
          </a:p>
          <a:p>
            <a:pPr marL="0" indent="0">
              <a:buNone/>
            </a:pPr>
            <a:r>
              <a:rPr lang="en-US" dirty="0"/>
              <a:t>    }</a:t>
            </a:r>
          </a:p>
          <a:p>
            <a:pPr marL="0" indent="0">
              <a:buNone/>
            </a:pPr>
            <a:r>
              <a:rPr lang="en-US" dirty="0"/>
              <a:t>}</a:t>
            </a:r>
          </a:p>
          <a:p>
            <a:pPr marL="0" indent="0">
              <a:buNone/>
            </a:pPr>
            <a:r>
              <a:rPr lang="en-US" dirty="0"/>
              <a:t>@layer </a:t>
            </a:r>
            <a:r>
              <a:rPr lang="en-US" dirty="0" err="1"/>
              <a:t>namedLayer</a:t>
            </a:r>
            <a:r>
              <a:rPr lang="en-US" dirty="0"/>
              <a:t> {</a:t>
            </a:r>
          </a:p>
          <a:p>
            <a:pPr marL="0" indent="0">
              <a:buNone/>
            </a:pPr>
            <a:r>
              <a:rPr lang="en-US" dirty="0"/>
              <a:t>     li {</a:t>
            </a:r>
          </a:p>
          <a:p>
            <a:pPr marL="0" indent="0">
              <a:buNone/>
            </a:pPr>
            <a:r>
              <a:rPr lang="en-US" dirty="0"/>
              <a:t>         background:  purple;</a:t>
            </a:r>
          </a:p>
          <a:p>
            <a:pPr marL="0" indent="0">
              <a:buNone/>
            </a:pPr>
            <a:r>
              <a:rPr lang="en-US" dirty="0"/>
              <a:t>         color: red;</a:t>
            </a:r>
          </a:p>
          <a:p>
            <a:pPr marL="0" indent="0">
              <a:buNone/>
            </a:pPr>
            <a:r>
              <a:rPr lang="en-US" dirty="0"/>
              <a:t>    }</a:t>
            </a:r>
          </a:p>
          <a:p>
            <a:pPr marL="0" indent="0">
              <a:buNone/>
            </a:pPr>
            <a:r>
              <a:rPr lang="en-US" dirty="0"/>
              <a:t>}</a:t>
            </a:r>
          </a:p>
        </p:txBody>
      </p:sp>
      <p:pic>
        <p:nvPicPr>
          <p:cNvPr id="4" name="Audio 3">
            <a:hlinkClick r:id="" action="ppaction://media"/>
            <a:extLst>
              <a:ext uri="{FF2B5EF4-FFF2-40B4-BE49-F238E27FC236}">
                <a16:creationId xmlns:a16="http://schemas.microsoft.com/office/drawing/2014/main" id="{0CDB57FD-D9DD-5A7C-8AAE-350C1B6CC75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83146610"/>
      </p:ext>
    </p:extLst>
  </p:cSld>
  <p:clrMapOvr>
    <a:masterClrMapping/>
  </p:clrMapOvr>
  <mc:AlternateContent xmlns:mc="http://schemas.openxmlformats.org/markup-compatibility/2006">
    <mc:Choice xmlns:p14="http://schemas.microsoft.com/office/powerpoint/2010/main" Requires="p14">
      <p:transition spd="slow" p14:dur="1200" advTm="12273">
        <p:zoom dir="in"/>
      </p:transition>
    </mc:Choice>
    <mc:Fallback>
      <p:transition spd="slow" advTm="12273">
        <p:zoom dir="in"/>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AE5A2-D432-4990-060C-CD12EA09B6D1}"/>
              </a:ext>
            </a:extLst>
          </p:cNvPr>
          <p:cNvSpPr>
            <a:spLocks noGrp="1"/>
          </p:cNvSpPr>
          <p:nvPr>
            <p:ph type="title"/>
          </p:nvPr>
        </p:nvSpPr>
        <p:spPr/>
        <p:txBody>
          <a:bodyPr/>
          <a:lstStyle/>
          <a:p>
            <a:r>
              <a:rPr lang="en-US" dirty="0"/>
              <a:t>Example:  User CSS</a:t>
            </a:r>
          </a:p>
        </p:txBody>
      </p:sp>
      <p:sp>
        <p:nvSpPr>
          <p:cNvPr id="3" name="Content Placeholder 2">
            <a:extLst>
              <a:ext uri="{FF2B5EF4-FFF2-40B4-BE49-F238E27FC236}">
                <a16:creationId xmlns:a16="http://schemas.microsoft.com/office/drawing/2014/main" id="{3933A139-ABEF-047E-D9C8-A834CA9CA4E4}"/>
              </a:ext>
            </a:extLst>
          </p:cNvPr>
          <p:cNvSpPr>
            <a:spLocks noGrp="1"/>
          </p:cNvSpPr>
          <p:nvPr>
            <p:ph idx="1"/>
          </p:nvPr>
        </p:nvSpPr>
        <p:spPr/>
        <p:txBody>
          <a:bodyPr/>
          <a:lstStyle/>
          <a:p>
            <a:pPr marL="0" indent="0">
              <a:buNone/>
            </a:pPr>
            <a:r>
              <a:rPr lang="en-US" dirty="0"/>
              <a:t>.specific {</a:t>
            </a:r>
          </a:p>
          <a:p>
            <a:pPr marL="0" indent="0">
              <a:buNone/>
            </a:pPr>
            <a:r>
              <a:rPr lang="en-US" dirty="0"/>
              <a:t>    background:  black;</a:t>
            </a:r>
          </a:p>
          <a:p>
            <a:pPr marL="0" indent="0">
              <a:buNone/>
            </a:pPr>
            <a:r>
              <a:rPr lang="en-US" dirty="0"/>
              <a:t>    color: white;</a:t>
            </a:r>
          </a:p>
          <a:p>
            <a:pPr marL="0" indent="0">
              <a:buNone/>
            </a:pPr>
            <a:r>
              <a:rPr lang="en-US" dirty="0"/>
              <a:t>}</a:t>
            </a:r>
          </a:p>
        </p:txBody>
      </p:sp>
      <p:pic>
        <p:nvPicPr>
          <p:cNvPr id="4" name="Audio 3">
            <a:hlinkClick r:id="" action="ppaction://media"/>
            <a:extLst>
              <a:ext uri="{FF2B5EF4-FFF2-40B4-BE49-F238E27FC236}">
                <a16:creationId xmlns:a16="http://schemas.microsoft.com/office/drawing/2014/main" id="{235F8E64-2850-AE01-7589-65F20FD2BB8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821987548"/>
      </p:ext>
    </p:extLst>
  </p:cSld>
  <p:clrMapOvr>
    <a:masterClrMapping/>
  </p:clrMapOvr>
  <mc:AlternateContent xmlns:mc="http://schemas.openxmlformats.org/markup-compatibility/2006">
    <mc:Choice xmlns:p14="http://schemas.microsoft.com/office/powerpoint/2010/main" Requires="p14">
      <p:transition spd="slow" p14:dur="1200" advTm="10416">
        <p:zoom/>
      </p:transition>
    </mc:Choice>
    <mc:Fallback>
      <p:transition spd="slow" advTm="10416">
        <p:zo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AE5A2-D432-4990-060C-CD12EA09B6D1}"/>
              </a:ext>
            </a:extLst>
          </p:cNvPr>
          <p:cNvSpPr>
            <a:spLocks noGrp="1"/>
          </p:cNvSpPr>
          <p:nvPr>
            <p:ph type="title"/>
          </p:nvPr>
        </p:nvSpPr>
        <p:spPr/>
        <p:txBody>
          <a:bodyPr/>
          <a:lstStyle/>
          <a:p>
            <a:r>
              <a:rPr lang="en-US" dirty="0"/>
              <a:t>Example:  HTML</a:t>
            </a:r>
          </a:p>
        </p:txBody>
      </p:sp>
      <p:sp>
        <p:nvSpPr>
          <p:cNvPr id="3" name="Content Placeholder 2">
            <a:extLst>
              <a:ext uri="{FF2B5EF4-FFF2-40B4-BE49-F238E27FC236}">
                <a16:creationId xmlns:a16="http://schemas.microsoft.com/office/drawing/2014/main" id="{3933A139-ABEF-047E-D9C8-A834CA9CA4E4}"/>
              </a:ext>
            </a:extLst>
          </p:cNvPr>
          <p:cNvSpPr>
            <a:spLocks noGrp="1"/>
          </p:cNvSpPr>
          <p:nvPr>
            <p:ph idx="1"/>
          </p:nvPr>
        </p:nvSpPr>
        <p:spPr/>
        <p:txBody>
          <a:bodyPr/>
          <a:lstStyle/>
          <a:p>
            <a:pPr marL="0" indent="0">
              <a:buNone/>
            </a:pPr>
            <a:r>
              <a:rPr lang="en-US" dirty="0"/>
              <a:t>&lt;</a:t>
            </a:r>
            <a:r>
              <a:rPr lang="en-US" dirty="0" err="1"/>
              <a:t>ul</a:t>
            </a:r>
            <a:r>
              <a:rPr lang="en-US" dirty="0"/>
              <a:t>&gt;</a:t>
            </a:r>
          </a:p>
          <a:p>
            <a:pPr marL="0" indent="0">
              <a:buNone/>
            </a:pPr>
            <a:r>
              <a:rPr lang="en-US" dirty="0"/>
              <a:t>    &lt;li class=“specific”&gt;1&lt;sup&gt;</a:t>
            </a:r>
            <a:r>
              <a:rPr lang="en-US" dirty="0" err="1"/>
              <a:t>st</a:t>
            </a:r>
            <a:r>
              <a:rPr lang="en-US" dirty="0"/>
              <a:t>&lt;/sup&gt;&lt;/li&gt;</a:t>
            </a:r>
          </a:p>
          <a:p>
            <a:pPr marL="0" indent="0">
              <a:buNone/>
            </a:pPr>
            <a:r>
              <a:rPr lang="en-US" dirty="0"/>
              <a:t>    &lt;li&gt;2&lt;sup&gt;</a:t>
            </a:r>
            <a:r>
              <a:rPr lang="en-US" dirty="0" err="1"/>
              <a:t>nd</a:t>
            </a:r>
            <a:r>
              <a:rPr lang="en-US" dirty="0"/>
              <a:t>&lt;/sup&gt;&lt;/li&gt;</a:t>
            </a:r>
          </a:p>
          <a:p>
            <a:pPr marL="0" indent="0">
              <a:buNone/>
            </a:pPr>
            <a:r>
              <a:rPr lang="en-US" dirty="0"/>
              <a:t>&lt;/</a:t>
            </a:r>
            <a:r>
              <a:rPr lang="en-US" dirty="0" err="1"/>
              <a:t>ul</a:t>
            </a:r>
            <a:r>
              <a:rPr lang="en-US" dirty="0"/>
              <a:t>&gt;</a:t>
            </a:r>
          </a:p>
        </p:txBody>
      </p:sp>
      <p:pic>
        <p:nvPicPr>
          <p:cNvPr id="4" name="Audio 3">
            <a:hlinkClick r:id="" action="ppaction://media"/>
            <a:extLst>
              <a:ext uri="{FF2B5EF4-FFF2-40B4-BE49-F238E27FC236}">
                <a16:creationId xmlns:a16="http://schemas.microsoft.com/office/drawing/2014/main" id="{54792E15-50C6-16B4-C76E-01695C017C50}"/>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13277660"/>
      </p:ext>
    </p:extLst>
  </p:cSld>
  <p:clrMapOvr>
    <a:masterClrMapping/>
  </p:clrMapOvr>
  <mc:AlternateContent xmlns:mc="http://schemas.openxmlformats.org/markup-compatibility/2006">
    <mc:Choice xmlns:p14="http://schemas.microsoft.com/office/powerpoint/2010/main" Requires="p14">
      <p:transition spd="slow" p14:dur="800" advTm="26089">
        <p:diamond/>
      </p:transition>
    </mc:Choice>
    <mc:Fallback>
      <p:transition spd="slow" advTm="26089">
        <p:diamond/>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66BA-D3B5-995A-C8E0-BF583A8DDC57}"/>
              </a:ext>
            </a:extLst>
          </p:cNvPr>
          <p:cNvSpPr>
            <a:spLocks noGrp="1"/>
          </p:cNvSpPr>
          <p:nvPr>
            <p:ph type="title"/>
          </p:nvPr>
        </p:nvSpPr>
        <p:spPr/>
        <p:txBody>
          <a:bodyPr/>
          <a:lstStyle/>
          <a:p>
            <a:r>
              <a:rPr lang="en-US" dirty="0"/>
              <a:t>Example resolution</a:t>
            </a:r>
          </a:p>
        </p:txBody>
      </p:sp>
      <p:sp>
        <p:nvSpPr>
          <p:cNvPr id="5" name="Content Placeholder 4">
            <a:extLst>
              <a:ext uri="{FF2B5EF4-FFF2-40B4-BE49-F238E27FC236}">
                <a16:creationId xmlns:a16="http://schemas.microsoft.com/office/drawing/2014/main" id="{D3BC5BBB-A0D2-3486-5820-00091BCEE09B}"/>
              </a:ext>
            </a:extLst>
          </p:cNvPr>
          <p:cNvSpPr>
            <a:spLocks noGrp="1"/>
          </p:cNvSpPr>
          <p:nvPr>
            <p:ph idx="1"/>
          </p:nvPr>
        </p:nvSpPr>
        <p:spPr/>
        <p:txBody>
          <a:bodyPr>
            <a:normAutofit fontScale="92500" lnSpcReduction="20000"/>
          </a:bodyPr>
          <a:lstStyle/>
          <a:p>
            <a:r>
              <a:rPr lang="en-US" dirty="0"/>
              <a:t>The purple/tan is for print media. Due to lack of relevance based on its media type, it is removed from consideration.</a:t>
            </a:r>
          </a:p>
          <a:p>
            <a:r>
              <a:rPr lang="en-US" dirty="0"/>
              <a:t>No declaration is marked as !important, so the precedence order is author style sheets over user style sheets over user-agent stylesheet. Based on origin and importance, the white/black from the user stylesheet and the black/white from the user-agent stylesheet are removed from consideration.</a:t>
            </a:r>
          </a:p>
          <a:p>
            <a:r>
              <a:rPr lang="en-US" dirty="0"/>
              <a:t>Note that even though the user style on .specific of purple/tan has a higher specificity, it's a normal declaration in a user style sheet. As such, it has a lower precedence than any author styles, and gets removed by the origin and importance step of the algorithm before specificity even comes into play.</a:t>
            </a:r>
          </a:p>
        </p:txBody>
      </p:sp>
      <p:pic>
        <p:nvPicPr>
          <p:cNvPr id="6" name="Audio 5">
            <a:hlinkClick r:id="" action="ppaction://media"/>
            <a:extLst>
              <a:ext uri="{FF2B5EF4-FFF2-40B4-BE49-F238E27FC236}">
                <a16:creationId xmlns:a16="http://schemas.microsoft.com/office/drawing/2014/main" id="{4D816B4D-FF5B-FACB-4BBA-7915FE9B832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548015410"/>
      </p:ext>
    </p:extLst>
  </p:cSld>
  <p:clrMapOvr>
    <a:masterClrMapping/>
  </p:clrMapOvr>
  <mc:AlternateContent xmlns:mc="http://schemas.openxmlformats.org/markup-compatibility/2006">
    <mc:Choice xmlns:p14="http://schemas.microsoft.com/office/powerpoint/2010/main" Requires="p14">
      <p:transition spd="slow" p14:dur="800" advTm="63473">
        <p:circle/>
      </p:transition>
    </mc:Choice>
    <mc:Fallback>
      <p:transition spd="slow" advTm="63473">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66BA-D3B5-995A-C8E0-BF583A8DDC57}"/>
              </a:ext>
            </a:extLst>
          </p:cNvPr>
          <p:cNvSpPr>
            <a:spLocks noGrp="1"/>
          </p:cNvSpPr>
          <p:nvPr>
            <p:ph type="title"/>
          </p:nvPr>
        </p:nvSpPr>
        <p:spPr/>
        <p:txBody>
          <a:bodyPr/>
          <a:lstStyle/>
          <a:p>
            <a:r>
              <a:rPr lang="en-US" dirty="0"/>
              <a:t>Example resolution continued</a:t>
            </a:r>
          </a:p>
        </p:txBody>
      </p:sp>
      <p:sp>
        <p:nvSpPr>
          <p:cNvPr id="5" name="Content Placeholder 4">
            <a:extLst>
              <a:ext uri="{FF2B5EF4-FFF2-40B4-BE49-F238E27FC236}">
                <a16:creationId xmlns:a16="http://schemas.microsoft.com/office/drawing/2014/main" id="{D3BC5BBB-A0D2-3486-5820-00091BCEE09B}"/>
              </a:ext>
            </a:extLst>
          </p:cNvPr>
          <p:cNvSpPr>
            <a:spLocks noGrp="1"/>
          </p:cNvSpPr>
          <p:nvPr>
            <p:ph idx="1"/>
          </p:nvPr>
        </p:nvSpPr>
        <p:spPr/>
        <p:txBody>
          <a:bodyPr>
            <a:normAutofit/>
          </a:bodyPr>
          <a:lstStyle/>
          <a:p>
            <a:r>
              <a:rPr lang="en-US" dirty="0"/>
              <a:t>The last one, the red/purple is part of a cascade layer. Normal declarations in layers have lower precedence than normal styles not in a layer within the same origin type. This is also removed by step 2 of the algorithm, origin and importance. </a:t>
            </a:r>
          </a:p>
          <a:p>
            <a:r>
              <a:rPr lang="en-US" dirty="0"/>
              <a:t>This leaves the red/tan and the red/white, which both have the same selector, hence the same specificity.</a:t>
            </a:r>
          </a:p>
          <a:p>
            <a:r>
              <a:rPr lang="en-US" dirty="0"/>
              <a:t>We then look at order of appearance. The second one, the last of the two unlayered author styles, wins.</a:t>
            </a:r>
          </a:p>
        </p:txBody>
      </p:sp>
      <p:pic>
        <p:nvPicPr>
          <p:cNvPr id="3" name="Audio 2">
            <a:hlinkClick r:id="" action="ppaction://media"/>
            <a:extLst>
              <a:ext uri="{FF2B5EF4-FFF2-40B4-BE49-F238E27FC236}">
                <a16:creationId xmlns:a16="http://schemas.microsoft.com/office/drawing/2014/main" id="{BC69C065-939B-14DC-D5A4-07AC8AC7261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844451531"/>
      </p:ext>
    </p:extLst>
  </p:cSld>
  <p:clrMapOvr>
    <a:masterClrMapping/>
  </p:clrMapOvr>
  <p:transition spd="slow" advTm="42691">
    <p:plu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A166BA-D3B5-995A-C8E0-BF583A8DDC57}"/>
              </a:ext>
            </a:extLst>
          </p:cNvPr>
          <p:cNvSpPr>
            <a:spLocks noGrp="1"/>
          </p:cNvSpPr>
          <p:nvPr>
            <p:ph type="title"/>
          </p:nvPr>
        </p:nvSpPr>
        <p:spPr/>
        <p:txBody>
          <a:bodyPr/>
          <a:lstStyle/>
          <a:p>
            <a:r>
              <a:rPr lang="en-US" dirty="0"/>
              <a:t>Example resolution continued</a:t>
            </a:r>
          </a:p>
        </p:txBody>
      </p:sp>
      <p:sp>
        <p:nvSpPr>
          <p:cNvPr id="5" name="Content Placeholder 4">
            <a:extLst>
              <a:ext uri="{FF2B5EF4-FFF2-40B4-BE49-F238E27FC236}">
                <a16:creationId xmlns:a16="http://schemas.microsoft.com/office/drawing/2014/main" id="{D3BC5BBB-A0D2-3486-5820-00091BCEE09B}"/>
              </a:ext>
            </a:extLst>
          </p:cNvPr>
          <p:cNvSpPr>
            <a:spLocks noGrp="1"/>
          </p:cNvSpPr>
          <p:nvPr>
            <p:ph idx="1"/>
          </p:nvPr>
        </p:nvSpPr>
        <p:spPr>
          <a:xfrm>
            <a:off x="1534696" y="2015733"/>
            <a:ext cx="9520158" cy="479818"/>
          </a:xfrm>
          <a:solidFill>
            <a:schemeClr val="tx1"/>
          </a:solidFill>
        </p:spPr>
        <p:txBody>
          <a:bodyPr>
            <a:normAutofit/>
          </a:bodyPr>
          <a:lstStyle/>
          <a:p>
            <a:pPr marL="0" indent="0" algn="ctr">
              <a:buNone/>
            </a:pPr>
            <a:r>
              <a:rPr lang="en-US" dirty="0">
                <a:solidFill>
                  <a:schemeClr val="bg1"/>
                </a:solidFill>
              </a:rPr>
              <a:t>1</a:t>
            </a:r>
            <a:r>
              <a:rPr lang="en-US" baseline="30000" dirty="0">
                <a:solidFill>
                  <a:schemeClr val="bg1"/>
                </a:solidFill>
              </a:rPr>
              <a:t>st</a:t>
            </a:r>
            <a:endParaRPr lang="en-US" dirty="0">
              <a:solidFill>
                <a:schemeClr val="bg1"/>
              </a:solidFill>
            </a:endParaRPr>
          </a:p>
        </p:txBody>
      </p:sp>
      <p:sp>
        <p:nvSpPr>
          <p:cNvPr id="3" name="Content Placeholder 4">
            <a:extLst>
              <a:ext uri="{FF2B5EF4-FFF2-40B4-BE49-F238E27FC236}">
                <a16:creationId xmlns:a16="http://schemas.microsoft.com/office/drawing/2014/main" id="{31EC64DB-B34A-8189-DDF2-945AFBCA8E57}"/>
              </a:ext>
            </a:extLst>
          </p:cNvPr>
          <p:cNvSpPr txBox="1">
            <a:spLocks/>
          </p:cNvSpPr>
          <p:nvPr/>
        </p:nvSpPr>
        <p:spPr>
          <a:xfrm>
            <a:off x="1534696" y="2657530"/>
            <a:ext cx="9520158" cy="479819"/>
          </a:xfrm>
          <a:prstGeom prst="rect">
            <a:avLst/>
          </a:prstGeom>
          <a:solidFill>
            <a:schemeClr val="bg1"/>
          </a:solidFill>
        </p:spPr>
        <p:txBody>
          <a:bodyPr vert="horz" lIns="91440" tIns="45720" rIns="91440" bIns="45720" rtlCol="0" anchor="t">
            <a:normAutofit/>
          </a:bodyPr>
          <a:lst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a:lstStyle>
          <a:p>
            <a:pPr marL="0" indent="0" algn="ctr">
              <a:buFont typeface="Arial" panose="020B0604020202020204" pitchFamily="34" charset="0"/>
              <a:buNone/>
            </a:pPr>
            <a:r>
              <a:rPr lang="en-US" dirty="0">
                <a:solidFill>
                  <a:srgbClr val="FF0000"/>
                </a:solidFill>
              </a:rPr>
              <a:t>2</a:t>
            </a:r>
            <a:r>
              <a:rPr lang="en-US" baseline="30000" dirty="0">
                <a:solidFill>
                  <a:srgbClr val="FF0000"/>
                </a:solidFill>
              </a:rPr>
              <a:t>nd</a:t>
            </a:r>
            <a:endParaRPr lang="en-US" dirty="0">
              <a:solidFill>
                <a:srgbClr val="FF0000"/>
              </a:solidFill>
            </a:endParaRPr>
          </a:p>
        </p:txBody>
      </p:sp>
      <p:pic>
        <p:nvPicPr>
          <p:cNvPr id="4" name="Audio 3">
            <a:hlinkClick r:id="" action="ppaction://media"/>
            <a:extLst>
              <a:ext uri="{FF2B5EF4-FFF2-40B4-BE49-F238E27FC236}">
                <a16:creationId xmlns:a16="http://schemas.microsoft.com/office/drawing/2014/main" id="{8BA74AD8-2064-AF7D-1A54-8BE5F15DA69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957340607"/>
      </p:ext>
    </p:extLst>
  </p:cSld>
  <p:clrMapOvr>
    <a:masterClrMapping/>
  </p:clrMapOvr>
  <mc:AlternateContent xmlns:mc="http://schemas.openxmlformats.org/markup-compatibility/2006">
    <mc:Choice xmlns:p14="http://schemas.microsoft.com/office/powerpoint/2010/main" Requires="p14">
      <p:transition spd="slow" p14:dur="1200" advTm="3612">
        <p:zoom dir="in"/>
      </p:transition>
    </mc:Choice>
    <mc:Fallback>
      <p:transition spd="slow" advTm="3612">
        <p:zoom dir="in"/>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3E832A-F2BC-FDC5-B3FD-C85CE88E2588}"/>
              </a:ext>
            </a:extLst>
          </p:cNvPr>
          <p:cNvSpPr>
            <a:spLocks noGrp="1"/>
          </p:cNvSpPr>
          <p:nvPr>
            <p:ph type="title"/>
          </p:nvPr>
        </p:nvSpPr>
        <p:spPr/>
        <p:txBody>
          <a:bodyPr/>
          <a:lstStyle/>
          <a:p>
            <a:r>
              <a:rPr lang="en-US" b="0" i="0" dirty="0">
                <a:solidFill>
                  <a:srgbClr val="525252"/>
                </a:solidFill>
                <a:effectLst/>
                <a:latin typeface="Lato Extended"/>
              </a:rPr>
              <a:t>CSS Cascade and Inheritance</a:t>
            </a:r>
            <a:endParaRPr lang="en-US" dirty="0"/>
          </a:p>
        </p:txBody>
      </p:sp>
      <p:sp>
        <p:nvSpPr>
          <p:cNvPr id="3" name="Content Placeholder 2">
            <a:extLst>
              <a:ext uri="{FF2B5EF4-FFF2-40B4-BE49-F238E27FC236}">
                <a16:creationId xmlns:a16="http://schemas.microsoft.com/office/drawing/2014/main" id="{D42F1B6B-C45C-4828-1982-F963F402E5CB}"/>
              </a:ext>
            </a:extLst>
          </p:cNvPr>
          <p:cNvSpPr>
            <a:spLocks noGrp="1"/>
          </p:cNvSpPr>
          <p:nvPr>
            <p:ph idx="1"/>
          </p:nvPr>
        </p:nvSpPr>
        <p:spPr/>
        <p:txBody>
          <a:bodyPr/>
          <a:lstStyle/>
          <a:p>
            <a:r>
              <a:rPr lang="en-US" dirty="0"/>
              <a:t>What is CSS and what does it do for us?</a:t>
            </a:r>
          </a:p>
          <a:p>
            <a:r>
              <a:rPr lang="en-US" dirty="0"/>
              <a:t>What is Cascade?</a:t>
            </a:r>
          </a:p>
          <a:p>
            <a:r>
              <a:rPr lang="en-US" dirty="0"/>
              <a:t>What is Specificity and how does it impact Cascade?</a:t>
            </a:r>
          </a:p>
          <a:p>
            <a:r>
              <a:rPr lang="en-US" dirty="0"/>
              <a:t>How do we determine Specificity?</a:t>
            </a:r>
          </a:p>
          <a:p>
            <a:r>
              <a:rPr lang="en-US" dirty="0"/>
              <a:t>What is Inheritance?</a:t>
            </a:r>
          </a:p>
        </p:txBody>
      </p:sp>
      <p:pic>
        <p:nvPicPr>
          <p:cNvPr id="5" name="Audio 4">
            <a:hlinkClick r:id="" action="ppaction://media"/>
            <a:extLst>
              <a:ext uri="{FF2B5EF4-FFF2-40B4-BE49-F238E27FC236}">
                <a16:creationId xmlns:a16="http://schemas.microsoft.com/office/drawing/2014/main" id="{F0ACA4B4-E99E-289E-9442-CE524E45252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674816693"/>
      </p:ext>
    </p:extLst>
  </p:cSld>
  <p:clrMapOvr>
    <a:masterClrMapping/>
  </p:clrMapOvr>
  <p:transition spd="slow" advTm="18473">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F64F6-D26B-9EDE-47C6-123A6480BBE6}"/>
              </a:ext>
            </a:extLst>
          </p:cNvPr>
          <p:cNvSpPr>
            <a:spLocks noGrp="1"/>
          </p:cNvSpPr>
          <p:nvPr>
            <p:ph type="title"/>
          </p:nvPr>
        </p:nvSpPr>
        <p:spPr/>
        <p:txBody>
          <a:bodyPr/>
          <a:lstStyle/>
          <a:p>
            <a:r>
              <a:rPr lang="en-US" dirty="0"/>
              <a:t>What is Inheritance?</a:t>
            </a:r>
          </a:p>
        </p:txBody>
      </p:sp>
      <p:sp>
        <p:nvSpPr>
          <p:cNvPr id="3" name="Content Placeholder 2">
            <a:extLst>
              <a:ext uri="{FF2B5EF4-FFF2-40B4-BE49-F238E27FC236}">
                <a16:creationId xmlns:a16="http://schemas.microsoft.com/office/drawing/2014/main" id="{92D99934-E98C-5E5C-CE3A-C2BD9CE425E3}"/>
              </a:ext>
            </a:extLst>
          </p:cNvPr>
          <p:cNvSpPr>
            <a:spLocks noGrp="1"/>
          </p:cNvSpPr>
          <p:nvPr>
            <p:ph idx="1"/>
          </p:nvPr>
        </p:nvSpPr>
        <p:spPr/>
        <p:txBody>
          <a:bodyPr>
            <a:normAutofit/>
          </a:bodyPr>
          <a:lstStyle/>
          <a:p>
            <a:r>
              <a:rPr lang="en-US" dirty="0"/>
              <a:t>In CSS, inheritance controls what happens when no value is specified for a property on an element.</a:t>
            </a:r>
          </a:p>
          <a:p>
            <a:r>
              <a:rPr lang="en-US" dirty="0"/>
              <a:t>CSS properties can be categorized in two types:</a:t>
            </a:r>
          </a:p>
          <a:p>
            <a:pPr lvl="1"/>
            <a:r>
              <a:rPr lang="en-US" dirty="0"/>
              <a:t>inherited properties, which by default are set to the computed value of the parent element</a:t>
            </a:r>
          </a:p>
          <a:p>
            <a:pPr lvl="1"/>
            <a:r>
              <a:rPr lang="en-US" dirty="0"/>
              <a:t>non-inherited properties, which by default are set to initial value of the property</a:t>
            </a:r>
          </a:p>
          <a:p>
            <a:pPr marL="0" indent="0" algn="r">
              <a:buNone/>
            </a:pPr>
            <a:r>
              <a:rPr lang="en-US" dirty="0">
                <a:solidFill>
                  <a:srgbClr val="1B1B1B"/>
                </a:solidFill>
                <a:latin typeface="Inter"/>
              </a:rPr>
              <a:t>mozilla.org</a:t>
            </a:r>
          </a:p>
        </p:txBody>
      </p:sp>
      <p:pic>
        <p:nvPicPr>
          <p:cNvPr id="4" name="Audio 3">
            <a:hlinkClick r:id="" action="ppaction://media"/>
            <a:extLst>
              <a:ext uri="{FF2B5EF4-FFF2-40B4-BE49-F238E27FC236}">
                <a16:creationId xmlns:a16="http://schemas.microsoft.com/office/drawing/2014/main" id="{4ED1771C-861E-84BD-E943-F1690CDE864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667508253"/>
      </p:ext>
    </p:extLst>
  </p:cSld>
  <p:clrMapOvr>
    <a:masterClrMapping/>
  </p:clrMapOvr>
  <p:transition spd="slow" advTm="28434">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F64F6-D26B-9EDE-47C6-123A6480BBE6}"/>
              </a:ext>
            </a:extLst>
          </p:cNvPr>
          <p:cNvSpPr>
            <a:spLocks noGrp="1"/>
          </p:cNvSpPr>
          <p:nvPr>
            <p:ph type="title"/>
          </p:nvPr>
        </p:nvSpPr>
        <p:spPr/>
        <p:txBody>
          <a:bodyPr/>
          <a:lstStyle/>
          <a:p>
            <a:r>
              <a:rPr lang="en-US" dirty="0"/>
              <a:t>Inherited Properties</a:t>
            </a:r>
          </a:p>
        </p:txBody>
      </p:sp>
      <p:sp>
        <p:nvSpPr>
          <p:cNvPr id="3" name="Content Placeholder 2">
            <a:extLst>
              <a:ext uri="{FF2B5EF4-FFF2-40B4-BE49-F238E27FC236}">
                <a16:creationId xmlns:a16="http://schemas.microsoft.com/office/drawing/2014/main" id="{92D99934-E98C-5E5C-CE3A-C2BD9CE425E3}"/>
              </a:ext>
            </a:extLst>
          </p:cNvPr>
          <p:cNvSpPr>
            <a:spLocks noGrp="1"/>
          </p:cNvSpPr>
          <p:nvPr>
            <p:ph idx="1"/>
          </p:nvPr>
        </p:nvSpPr>
        <p:spPr/>
        <p:txBody>
          <a:bodyPr>
            <a:normAutofit/>
          </a:bodyPr>
          <a:lstStyle/>
          <a:p>
            <a:r>
              <a:rPr lang="en-US" dirty="0"/>
              <a:t>color, cursor, font, font-family, font-size, font-style, font-weight, letter-spacing, line-height, text-align, text-indent, text-justify, text-shadow, text-transform, visibility, and word-spacing.</a:t>
            </a:r>
          </a:p>
          <a:p>
            <a:pPr marL="0" indent="0" algn="r">
              <a:buNone/>
            </a:pPr>
            <a:r>
              <a:rPr lang="en-US" dirty="0"/>
              <a:t>codecademy.com</a:t>
            </a:r>
          </a:p>
        </p:txBody>
      </p:sp>
      <p:pic>
        <p:nvPicPr>
          <p:cNvPr id="4" name="Audio 3">
            <a:hlinkClick r:id="" action="ppaction://media"/>
            <a:extLst>
              <a:ext uri="{FF2B5EF4-FFF2-40B4-BE49-F238E27FC236}">
                <a16:creationId xmlns:a16="http://schemas.microsoft.com/office/drawing/2014/main" id="{0DA213FA-6F0C-A4FC-C6AC-A68AD7A060A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978278111"/>
      </p:ext>
    </p:extLst>
  </p:cSld>
  <p:clrMapOvr>
    <a:masterClrMapping/>
  </p:clrMapOvr>
  <p:transition spd="slow" advTm="19077">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1F64F6-D26B-9EDE-47C6-123A6480BBE6}"/>
              </a:ext>
            </a:extLst>
          </p:cNvPr>
          <p:cNvSpPr>
            <a:spLocks noGrp="1"/>
          </p:cNvSpPr>
          <p:nvPr>
            <p:ph type="title"/>
          </p:nvPr>
        </p:nvSpPr>
        <p:spPr/>
        <p:txBody>
          <a:bodyPr/>
          <a:lstStyle/>
          <a:p>
            <a:r>
              <a:rPr lang="en-US" dirty="0"/>
              <a:t>Non-Inherited Properties</a:t>
            </a:r>
          </a:p>
        </p:txBody>
      </p:sp>
      <p:sp>
        <p:nvSpPr>
          <p:cNvPr id="3" name="Content Placeholder 2">
            <a:extLst>
              <a:ext uri="{FF2B5EF4-FFF2-40B4-BE49-F238E27FC236}">
                <a16:creationId xmlns:a16="http://schemas.microsoft.com/office/drawing/2014/main" id="{92D99934-E98C-5E5C-CE3A-C2BD9CE425E3}"/>
              </a:ext>
            </a:extLst>
          </p:cNvPr>
          <p:cNvSpPr>
            <a:spLocks noGrp="1"/>
          </p:cNvSpPr>
          <p:nvPr>
            <p:ph idx="1"/>
          </p:nvPr>
        </p:nvSpPr>
        <p:spPr/>
        <p:txBody>
          <a:bodyPr>
            <a:normAutofit/>
          </a:bodyPr>
          <a:lstStyle/>
          <a:p>
            <a:r>
              <a:rPr lang="en-US" dirty="0"/>
              <a:t>All background properties, All border properties, box-sizing, All Flexbox properties, float, All Grid properties, All margin properties, All overflow properties, All padding properties, All position properties, All sizing properties, text-decoration, text-overflow, transform, transform-origin, transform-style, and All transition properties.</a:t>
            </a:r>
          </a:p>
          <a:p>
            <a:pPr marL="0" indent="0" algn="r">
              <a:buNone/>
            </a:pPr>
            <a:r>
              <a:rPr lang="en-US" dirty="0"/>
              <a:t>codecademy.com</a:t>
            </a:r>
          </a:p>
        </p:txBody>
      </p:sp>
      <p:pic>
        <p:nvPicPr>
          <p:cNvPr id="4" name="Audio 3">
            <a:hlinkClick r:id="" action="ppaction://media"/>
            <a:extLst>
              <a:ext uri="{FF2B5EF4-FFF2-40B4-BE49-F238E27FC236}">
                <a16:creationId xmlns:a16="http://schemas.microsoft.com/office/drawing/2014/main" id="{E21CBC61-9EAE-0305-6EC0-EECF9E90C7EC}"/>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758135313"/>
      </p:ext>
    </p:extLst>
  </p:cSld>
  <p:clrMapOvr>
    <a:masterClrMapping/>
  </p:clrMapOvr>
  <p:transition spd="slow" advTm="21190">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EAE5A2-D432-4990-060C-CD12EA09B6D1}"/>
              </a:ext>
            </a:extLst>
          </p:cNvPr>
          <p:cNvSpPr>
            <a:spLocks noGrp="1"/>
          </p:cNvSpPr>
          <p:nvPr>
            <p:ph type="title"/>
          </p:nvPr>
        </p:nvSpPr>
        <p:spPr/>
        <p:txBody>
          <a:bodyPr/>
          <a:lstStyle/>
          <a:p>
            <a:r>
              <a:rPr lang="en-US" dirty="0"/>
              <a:t>Example:  Author CSS</a:t>
            </a:r>
          </a:p>
        </p:txBody>
      </p:sp>
      <p:sp>
        <p:nvSpPr>
          <p:cNvPr id="3" name="Content Placeholder 2">
            <a:extLst>
              <a:ext uri="{FF2B5EF4-FFF2-40B4-BE49-F238E27FC236}">
                <a16:creationId xmlns:a16="http://schemas.microsoft.com/office/drawing/2014/main" id="{3933A139-ABEF-047E-D9C8-A834CA9CA4E4}"/>
              </a:ext>
            </a:extLst>
          </p:cNvPr>
          <p:cNvSpPr>
            <a:spLocks noGrp="1"/>
          </p:cNvSpPr>
          <p:nvPr>
            <p:ph idx="1"/>
          </p:nvPr>
        </p:nvSpPr>
        <p:spPr/>
        <p:txBody>
          <a:bodyPr numCol="3"/>
          <a:lstStyle/>
          <a:p>
            <a:pPr marL="0" indent="0">
              <a:buNone/>
            </a:pPr>
            <a:r>
              <a:rPr lang="en-US" dirty="0"/>
              <a:t>root {</a:t>
            </a:r>
          </a:p>
          <a:p>
            <a:pPr marL="0" indent="0">
              <a:buNone/>
            </a:pPr>
            <a:r>
              <a:rPr lang="en-US" dirty="0"/>
              <a:t>    text-align:  left;</a:t>
            </a:r>
          </a:p>
          <a:p>
            <a:pPr marL="0" indent="0">
              <a:buNone/>
            </a:pPr>
            <a:r>
              <a:rPr lang="en-US" dirty="0"/>
              <a:t>    text-indent:  1rem;</a:t>
            </a:r>
          </a:p>
          <a:p>
            <a:pPr marL="0" indent="0">
              <a:buNone/>
            </a:pPr>
            <a:r>
              <a:rPr lang="en-US" dirty="0"/>
              <a:t>}</a:t>
            </a:r>
          </a:p>
          <a:p>
            <a:pPr marL="0" indent="0">
              <a:buNone/>
            </a:pPr>
            <a:r>
              <a:rPr lang="en-US" dirty="0"/>
              <a:t>header {</a:t>
            </a:r>
          </a:p>
          <a:p>
            <a:pPr marL="0" indent="0">
              <a:buNone/>
            </a:pPr>
            <a:r>
              <a:rPr lang="en-US" dirty="0"/>
              <a:t>    background:  brown;</a:t>
            </a:r>
          </a:p>
          <a:p>
            <a:pPr marL="0" indent="0">
              <a:buNone/>
            </a:pPr>
            <a:r>
              <a:rPr lang="en-US" dirty="0"/>
              <a:t>    color: white;</a:t>
            </a:r>
          </a:p>
          <a:p>
            <a:pPr marL="0" indent="0">
              <a:buNone/>
            </a:pPr>
            <a:r>
              <a:rPr lang="en-US" dirty="0"/>
              <a:t>    padding:  1rem;</a:t>
            </a:r>
          </a:p>
          <a:p>
            <a:pPr marL="0" indent="0">
              <a:buNone/>
            </a:pPr>
            <a:r>
              <a:rPr lang="en-US" dirty="0"/>
              <a:t>}</a:t>
            </a:r>
          </a:p>
          <a:p>
            <a:pPr marL="0" indent="0">
              <a:buNone/>
            </a:pPr>
            <a:r>
              <a:rPr lang="en-US" dirty="0"/>
              <a:t>main {</a:t>
            </a:r>
          </a:p>
          <a:p>
            <a:pPr marL="0" indent="0">
              <a:buNone/>
            </a:pPr>
            <a:r>
              <a:rPr lang="en-US" dirty="0"/>
              <a:t>    background:  tan;</a:t>
            </a:r>
          </a:p>
          <a:p>
            <a:pPr marL="0" indent="0">
              <a:buNone/>
            </a:pPr>
            <a:r>
              <a:rPr lang="en-US" dirty="0"/>
              <a:t>    color: black;</a:t>
            </a:r>
          </a:p>
          <a:p>
            <a:pPr marL="0" indent="0">
              <a:buNone/>
            </a:pPr>
            <a:r>
              <a:rPr lang="en-US" dirty="0"/>
              <a:t>    margin:  1rem;</a:t>
            </a:r>
          </a:p>
          <a:p>
            <a:pPr marL="0" indent="0">
              <a:buNone/>
            </a:pPr>
            <a:r>
              <a:rPr lang="en-US" dirty="0"/>
              <a:t>}</a:t>
            </a:r>
          </a:p>
          <a:p>
            <a:pPr marL="0" indent="0">
              <a:buNone/>
            </a:pPr>
            <a:r>
              <a:rPr lang="en-US" dirty="0" err="1"/>
              <a:t>ul</a:t>
            </a:r>
            <a:r>
              <a:rPr lang="en-US" dirty="0"/>
              <a:t> {</a:t>
            </a:r>
          </a:p>
          <a:p>
            <a:pPr marL="0" indent="0">
              <a:buNone/>
            </a:pPr>
            <a:r>
              <a:rPr lang="en-US" dirty="0"/>
              <a:t>   text-indent:  0;</a:t>
            </a:r>
          </a:p>
          <a:p>
            <a:pPr marL="0" indent="0">
              <a:buNone/>
            </a:pPr>
            <a:r>
              <a:rPr lang="en-US" dirty="0"/>
              <a:t>}</a:t>
            </a:r>
          </a:p>
          <a:p>
            <a:pPr marL="0" indent="0">
              <a:buNone/>
            </a:pPr>
            <a:r>
              <a:rPr lang="en-US" dirty="0"/>
              <a:t>li {</a:t>
            </a:r>
          </a:p>
          <a:p>
            <a:pPr marL="0" indent="0">
              <a:buNone/>
            </a:pPr>
            <a:r>
              <a:rPr lang="en-US" dirty="0"/>
              <a:t>    text-align:  center;</a:t>
            </a:r>
          </a:p>
          <a:p>
            <a:pPr marL="0" indent="0">
              <a:buNone/>
            </a:pPr>
            <a:r>
              <a:rPr lang="en-US" dirty="0"/>
              <a:t>}</a:t>
            </a:r>
          </a:p>
        </p:txBody>
      </p:sp>
      <p:pic>
        <p:nvPicPr>
          <p:cNvPr id="4" name="Audio 3">
            <a:hlinkClick r:id="" action="ppaction://media"/>
            <a:extLst>
              <a:ext uri="{FF2B5EF4-FFF2-40B4-BE49-F238E27FC236}">
                <a16:creationId xmlns:a16="http://schemas.microsoft.com/office/drawing/2014/main" id="{AF90138C-45C7-243F-DD9C-9A36CECA056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1723375"/>
      </p:ext>
    </p:extLst>
  </p:cSld>
  <p:clrMapOvr>
    <a:masterClrMapping/>
  </p:clrMapOvr>
  <p:transition spd="slow" advTm="50297">
    <p:plus/>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C2605-2C1B-1718-82EE-DDA79111FF74}"/>
              </a:ext>
            </a:extLst>
          </p:cNvPr>
          <p:cNvSpPr>
            <a:spLocks noGrp="1"/>
          </p:cNvSpPr>
          <p:nvPr>
            <p:ph type="title"/>
          </p:nvPr>
        </p:nvSpPr>
        <p:spPr/>
        <p:txBody>
          <a:bodyPr/>
          <a:lstStyle/>
          <a:p>
            <a:r>
              <a:rPr lang="en-US" dirty="0"/>
              <a:t>Example: HTML</a:t>
            </a:r>
          </a:p>
        </p:txBody>
      </p:sp>
      <p:sp>
        <p:nvSpPr>
          <p:cNvPr id="3" name="Content Placeholder 2">
            <a:extLst>
              <a:ext uri="{FF2B5EF4-FFF2-40B4-BE49-F238E27FC236}">
                <a16:creationId xmlns:a16="http://schemas.microsoft.com/office/drawing/2014/main" id="{D181FBA6-ECFB-C91E-D385-22535CE22438}"/>
              </a:ext>
            </a:extLst>
          </p:cNvPr>
          <p:cNvSpPr>
            <a:spLocks noGrp="1"/>
          </p:cNvSpPr>
          <p:nvPr>
            <p:ph idx="1"/>
          </p:nvPr>
        </p:nvSpPr>
        <p:spPr/>
        <p:txBody>
          <a:bodyPr>
            <a:normAutofit fontScale="70000" lnSpcReduction="20000"/>
          </a:bodyPr>
          <a:lstStyle/>
          <a:p>
            <a:pPr marL="0" indent="0">
              <a:buNone/>
            </a:pPr>
            <a:r>
              <a:rPr lang="en-US" dirty="0"/>
              <a:t>&lt;header&gt;</a:t>
            </a:r>
          </a:p>
          <a:p>
            <a:pPr marL="0" indent="0">
              <a:buNone/>
            </a:pPr>
            <a:r>
              <a:rPr lang="en-US" dirty="0"/>
              <a:t>Header</a:t>
            </a:r>
          </a:p>
          <a:p>
            <a:pPr marL="0" indent="0">
              <a:buNone/>
            </a:pPr>
            <a:r>
              <a:rPr lang="en-US" dirty="0"/>
              <a:t>&lt;/header&gt;</a:t>
            </a:r>
          </a:p>
          <a:p>
            <a:pPr marL="0" indent="0">
              <a:buNone/>
            </a:pPr>
            <a:r>
              <a:rPr lang="en-US" dirty="0"/>
              <a:t>&lt;main&gt;</a:t>
            </a:r>
          </a:p>
          <a:p>
            <a:pPr marL="0" indent="0">
              <a:buNone/>
            </a:pPr>
            <a:r>
              <a:rPr lang="en-US" dirty="0"/>
              <a:t>    &lt;p&gt;paragraph&lt;/p&gt;</a:t>
            </a:r>
          </a:p>
          <a:p>
            <a:pPr marL="0" indent="0">
              <a:buNone/>
            </a:pPr>
            <a:r>
              <a:rPr lang="en-US" dirty="0"/>
              <a:t>    &lt;</a:t>
            </a:r>
            <a:r>
              <a:rPr lang="en-US" dirty="0" err="1"/>
              <a:t>ul</a:t>
            </a:r>
            <a:r>
              <a:rPr lang="en-US" dirty="0"/>
              <a:t>&gt;</a:t>
            </a:r>
          </a:p>
          <a:p>
            <a:pPr marL="0" indent="0">
              <a:buNone/>
            </a:pPr>
            <a:r>
              <a:rPr lang="en-US" dirty="0"/>
              <a:t>        &lt;li&gt;first&lt;/li&gt;</a:t>
            </a:r>
          </a:p>
          <a:p>
            <a:pPr marL="0" indent="0">
              <a:buNone/>
            </a:pPr>
            <a:r>
              <a:rPr lang="en-US" dirty="0"/>
              <a:t>        &lt;li&gt;second&lt;/li&gt;</a:t>
            </a:r>
          </a:p>
          <a:p>
            <a:pPr marL="0" indent="0">
              <a:buNone/>
            </a:pPr>
            <a:r>
              <a:rPr lang="en-US" dirty="0"/>
              <a:t>    &lt;/</a:t>
            </a:r>
            <a:r>
              <a:rPr lang="en-US" dirty="0" err="1"/>
              <a:t>ul</a:t>
            </a:r>
            <a:r>
              <a:rPr lang="en-US" dirty="0"/>
              <a:t>&gt;</a:t>
            </a:r>
          </a:p>
          <a:p>
            <a:pPr marL="0" indent="0">
              <a:buNone/>
            </a:pPr>
            <a:r>
              <a:rPr lang="en-US" dirty="0"/>
              <a:t>&lt;/main&gt;</a:t>
            </a:r>
          </a:p>
        </p:txBody>
      </p:sp>
      <p:pic>
        <p:nvPicPr>
          <p:cNvPr id="4" name="Audio 3">
            <a:hlinkClick r:id="" action="ppaction://media"/>
            <a:extLst>
              <a:ext uri="{FF2B5EF4-FFF2-40B4-BE49-F238E27FC236}">
                <a16:creationId xmlns:a16="http://schemas.microsoft.com/office/drawing/2014/main" id="{DE1B4854-5776-645F-4B66-F1315006572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121644932"/>
      </p:ext>
    </p:extLst>
  </p:cSld>
  <p:clrMapOvr>
    <a:masterClrMapping/>
  </p:clrMapOvr>
  <mc:AlternateContent xmlns:mc="http://schemas.openxmlformats.org/markup-compatibility/2006">
    <mc:Choice xmlns:p14="http://schemas.microsoft.com/office/powerpoint/2010/main" Requires="p14">
      <p:transition spd="slow" p14:dur="2000" advTm="7582"/>
    </mc:Choice>
    <mc:Fallback>
      <p:transition spd="slow" advTm="75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4A09D-F390-D8F4-A88F-6DDCB13A4128}"/>
              </a:ext>
            </a:extLst>
          </p:cNvPr>
          <p:cNvSpPr>
            <a:spLocks noGrp="1"/>
          </p:cNvSpPr>
          <p:nvPr>
            <p:ph type="title"/>
          </p:nvPr>
        </p:nvSpPr>
        <p:spPr/>
        <p:txBody>
          <a:bodyPr/>
          <a:lstStyle/>
          <a:p>
            <a:r>
              <a:rPr lang="en-US" dirty="0"/>
              <a:t>Example results</a:t>
            </a:r>
          </a:p>
        </p:txBody>
      </p:sp>
      <p:pic>
        <p:nvPicPr>
          <p:cNvPr id="5" name="Content Placeholder 4">
            <a:extLst>
              <a:ext uri="{FF2B5EF4-FFF2-40B4-BE49-F238E27FC236}">
                <a16:creationId xmlns:a16="http://schemas.microsoft.com/office/drawing/2014/main" id="{1820FD39-990F-EFCD-8B19-AA9293660D23}"/>
              </a:ext>
            </a:extLst>
          </p:cNvPr>
          <p:cNvPicPr>
            <a:picLocks noGrp="1" noChangeAspect="1"/>
          </p:cNvPicPr>
          <p:nvPr>
            <p:ph idx="1"/>
          </p:nvPr>
        </p:nvPicPr>
        <p:blipFill>
          <a:blip r:embed="rId4"/>
          <a:stretch>
            <a:fillRect/>
          </a:stretch>
        </p:blipFill>
        <p:spPr>
          <a:xfrm>
            <a:off x="3428206" y="2340769"/>
            <a:ext cx="5734050" cy="2800350"/>
          </a:xfrm>
        </p:spPr>
      </p:pic>
      <p:pic>
        <p:nvPicPr>
          <p:cNvPr id="6" name="Audio 5">
            <a:hlinkClick r:id="" action="ppaction://media"/>
            <a:extLst>
              <a:ext uri="{FF2B5EF4-FFF2-40B4-BE49-F238E27FC236}">
                <a16:creationId xmlns:a16="http://schemas.microsoft.com/office/drawing/2014/main" id="{AFE05600-5556-3507-8CE9-6D554D8E6E0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272151284"/>
      </p:ext>
    </p:extLst>
  </p:cSld>
  <p:clrMapOvr>
    <a:masterClrMapping/>
  </p:clrMapOvr>
  <mc:AlternateContent xmlns:mc="http://schemas.openxmlformats.org/markup-compatibility/2006">
    <mc:Choice xmlns:p14="http://schemas.microsoft.com/office/powerpoint/2010/main" Requires="p14">
      <p:transition spd="slow" p14:dur="2000" advTm="20493"/>
    </mc:Choice>
    <mc:Fallback>
      <p:transition spd="slow" advTm="20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3AFD6A-4D02-BDD9-5E6C-D47C753138CD}"/>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216983E-F9F0-3F7C-C158-E23EA9C708C3}"/>
              </a:ext>
            </a:extLst>
          </p:cNvPr>
          <p:cNvSpPr>
            <a:spLocks noGrp="1"/>
          </p:cNvSpPr>
          <p:nvPr>
            <p:ph idx="1"/>
          </p:nvPr>
        </p:nvSpPr>
        <p:spPr/>
        <p:txBody>
          <a:bodyPr/>
          <a:lstStyle/>
          <a:p>
            <a:pPr marL="0" indent="0">
              <a:buNone/>
            </a:pPr>
            <a:r>
              <a:rPr lang="en-US" dirty="0"/>
              <a:t>CSS Cascade and Inheritance are fundamental and critical components the both provide order with structure to formatting HTML and reduce the amount of repetition in definition of these same formats.</a:t>
            </a:r>
          </a:p>
        </p:txBody>
      </p:sp>
      <p:pic>
        <p:nvPicPr>
          <p:cNvPr id="4" name="Audio 3">
            <a:hlinkClick r:id="" action="ppaction://media"/>
            <a:extLst>
              <a:ext uri="{FF2B5EF4-FFF2-40B4-BE49-F238E27FC236}">
                <a16:creationId xmlns:a16="http://schemas.microsoft.com/office/drawing/2014/main" id="{CCFC9A14-03C6-C6EE-0005-5876309B947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115845695"/>
      </p:ext>
    </p:extLst>
  </p:cSld>
  <p:clrMapOvr>
    <a:masterClrMapping/>
  </p:clrMapOvr>
  <p:transition spd="slow" advTm="16522">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A70B2-E524-F1A5-178C-1A7BDE5DF3F4}"/>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94EFD166-6556-85A7-79A2-FAC1BDC6F3B7}"/>
              </a:ext>
            </a:extLst>
          </p:cNvPr>
          <p:cNvSpPr>
            <a:spLocks noGrp="1"/>
          </p:cNvSpPr>
          <p:nvPr>
            <p:ph idx="1"/>
          </p:nvPr>
        </p:nvSpPr>
        <p:spPr/>
        <p:txBody>
          <a:bodyPr>
            <a:normAutofit/>
          </a:bodyPr>
          <a:lstStyle/>
          <a:p>
            <a:r>
              <a:rPr lang="en-US" dirty="0"/>
              <a:t>Cascading Style Sheets provide the ability to give structure and order to the styling of an entire web site.  In doing so this will create a more pleasant experience to an end-user for the HTML.  The algorithms used to determine the formats for specific elements help maintain continuity for the site and not just a single page, while also reducing repetition in code.</a:t>
            </a:r>
          </a:p>
        </p:txBody>
      </p:sp>
      <p:pic>
        <p:nvPicPr>
          <p:cNvPr id="4" name="Audio 3">
            <a:hlinkClick r:id="" action="ppaction://media"/>
            <a:extLst>
              <a:ext uri="{FF2B5EF4-FFF2-40B4-BE49-F238E27FC236}">
                <a16:creationId xmlns:a16="http://schemas.microsoft.com/office/drawing/2014/main" id="{6F9218B0-E64C-B2FC-746C-81B37FC1C57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454471442"/>
      </p:ext>
    </p:extLst>
  </p:cSld>
  <p:clrMapOvr>
    <a:masterClrMapping/>
  </p:clrMapOvr>
  <p:transition spd="slow" advTm="26613">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A4AEEA-8771-E488-A6D5-1C3E1984016E}"/>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4B3A6330-C52A-9717-B45E-E3A358BEF1F6}"/>
              </a:ext>
            </a:extLst>
          </p:cNvPr>
          <p:cNvSpPr>
            <a:spLocks noGrp="1"/>
          </p:cNvSpPr>
          <p:nvPr>
            <p:ph idx="1"/>
          </p:nvPr>
        </p:nvSpPr>
        <p:spPr/>
        <p:txBody>
          <a:bodyPr/>
          <a:lstStyle/>
          <a:p>
            <a:r>
              <a:rPr lang="en-US" b="0" i="0" dirty="0">
                <a:solidFill>
                  <a:srgbClr val="000000"/>
                </a:solidFill>
                <a:effectLst/>
                <a:latin typeface="Verdana" panose="020B0604030504040204" pitchFamily="34" charset="0"/>
                <a:hlinkClick r:id="rId4"/>
              </a:rPr>
              <a:t>https://www.w3schools.com/css/css_intro.asp</a:t>
            </a:r>
            <a:endParaRPr lang="en-US" b="0" i="0" dirty="0">
              <a:solidFill>
                <a:srgbClr val="000000"/>
              </a:solidFill>
              <a:effectLst/>
              <a:latin typeface="Verdana" panose="020B0604030504040204" pitchFamily="34" charset="0"/>
            </a:endParaRPr>
          </a:p>
          <a:p>
            <a:r>
              <a:rPr lang="en-US" b="0" i="0" dirty="0">
                <a:solidFill>
                  <a:srgbClr val="000000"/>
                </a:solidFill>
                <a:effectLst/>
                <a:latin typeface="Verdana" panose="020B0604030504040204" pitchFamily="34" charset="0"/>
                <a:hlinkClick r:id="rId5"/>
              </a:rPr>
              <a:t>https://www.w3schools.com/css/css_specificity.asp</a:t>
            </a:r>
            <a:endParaRPr lang="en-US" b="0" i="0" dirty="0">
              <a:solidFill>
                <a:srgbClr val="000000"/>
              </a:solidFill>
              <a:effectLst/>
              <a:latin typeface="Verdana" panose="020B0604030504040204" pitchFamily="34" charset="0"/>
            </a:endParaRPr>
          </a:p>
          <a:p>
            <a:r>
              <a:rPr lang="en-US" dirty="0">
                <a:hlinkClick r:id="rId6"/>
              </a:rPr>
              <a:t>https://developer.mozilla.org/en-US/docs/Web/CSS/Cascade</a:t>
            </a:r>
            <a:endParaRPr lang="en-US" dirty="0"/>
          </a:p>
          <a:p>
            <a:r>
              <a:rPr lang="en-US" dirty="0">
                <a:hlinkClick r:id="rId7"/>
              </a:rPr>
              <a:t>https://developer.mozilla.org/en-US/docs/Web/CSS/Inheritance#inherited_properties</a:t>
            </a:r>
            <a:endParaRPr lang="en-US" dirty="0"/>
          </a:p>
          <a:p>
            <a:r>
              <a:rPr lang="en-US" dirty="0">
                <a:hlinkClick r:id="rId8"/>
              </a:rPr>
              <a:t>https://www.codecademy.com/resources/docs/css/inheritance</a:t>
            </a:r>
            <a:endParaRPr lang="en-US" dirty="0"/>
          </a:p>
          <a:p>
            <a:endParaRPr lang="en-US" b="0" i="0" dirty="0">
              <a:solidFill>
                <a:srgbClr val="000000"/>
              </a:solidFill>
              <a:effectLst/>
              <a:latin typeface="Verdana" panose="020B0604030504040204" pitchFamily="34" charset="0"/>
            </a:endParaRPr>
          </a:p>
          <a:p>
            <a:endParaRPr lang="en-US" dirty="0"/>
          </a:p>
        </p:txBody>
      </p:sp>
      <p:pic>
        <p:nvPicPr>
          <p:cNvPr id="4" name="Audio 3">
            <a:hlinkClick r:id="" action="ppaction://media"/>
            <a:extLst>
              <a:ext uri="{FF2B5EF4-FFF2-40B4-BE49-F238E27FC236}">
                <a16:creationId xmlns:a16="http://schemas.microsoft.com/office/drawing/2014/main" id="{AFBE0C87-A3B2-E23D-3D49-177D3CEAD667}"/>
              </a:ext>
            </a:extLst>
          </p:cNvPr>
          <p:cNvPicPr>
            <a:picLocks noChangeAspect="1"/>
          </p:cNvPicPr>
          <p:nvPr>
            <a:audioFile r:link="rId2"/>
            <p:extLst>
              <p:ext uri="{DAA4B4D4-6D71-4841-9C94-3DE7FCFB9230}">
                <p14:media xmlns:p14="http://schemas.microsoft.com/office/powerpoint/2010/main" r:embed="rId1"/>
              </p:ext>
            </p:extLst>
          </p:nvPr>
        </p:nvPicPr>
        <p:blipFill>
          <a:blip r:embed="rId9"/>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763944558"/>
      </p:ext>
    </p:extLst>
  </p:cSld>
  <p:clrMapOvr>
    <a:masterClrMapping/>
  </p:clrMapOvr>
  <mc:AlternateContent xmlns:mc="http://schemas.openxmlformats.org/markup-compatibility/2006">
    <mc:Choice xmlns:p14="http://schemas.microsoft.com/office/powerpoint/2010/main" Requires="p14">
      <p:transition spd="med" p14:dur="700" advTm="5166">
        <p:fade/>
      </p:transition>
    </mc:Choice>
    <mc:Fallback>
      <p:transition spd="med" advTm="516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0ECAC-222B-4CEB-DB4F-7B7AAA5FDA5E}"/>
              </a:ext>
            </a:extLst>
          </p:cNvPr>
          <p:cNvSpPr>
            <a:spLocks noGrp="1"/>
          </p:cNvSpPr>
          <p:nvPr>
            <p:ph type="title"/>
          </p:nvPr>
        </p:nvSpPr>
        <p:spPr/>
        <p:txBody>
          <a:bodyPr/>
          <a:lstStyle/>
          <a:p>
            <a:r>
              <a:rPr lang="en-US" dirty="0"/>
              <a:t>What is CSS and what does it do for us?</a:t>
            </a:r>
          </a:p>
        </p:txBody>
      </p:sp>
      <p:sp>
        <p:nvSpPr>
          <p:cNvPr id="3" name="Content Placeholder 2">
            <a:extLst>
              <a:ext uri="{FF2B5EF4-FFF2-40B4-BE49-F238E27FC236}">
                <a16:creationId xmlns:a16="http://schemas.microsoft.com/office/drawing/2014/main" id="{BD9361E9-07DB-4169-4AC5-CCABED0D0BF8}"/>
              </a:ext>
            </a:extLst>
          </p:cNvPr>
          <p:cNvSpPr>
            <a:spLocks noGrp="1"/>
          </p:cNvSpPr>
          <p:nvPr>
            <p:ph idx="1"/>
          </p:nvPr>
        </p:nvSpPr>
        <p:spPr/>
        <p:txBody>
          <a:bodyPr/>
          <a:lstStyle/>
          <a:p>
            <a:pPr algn="l">
              <a:buFont typeface="Arial" panose="020B0604020202020204" pitchFamily="34" charset="0"/>
              <a:buChar char="•"/>
            </a:pPr>
            <a:r>
              <a:rPr lang="en-US" b="0" i="0" dirty="0">
                <a:solidFill>
                  <a:srgbClr val="000000"/>
                </a:solidFill>
                <a:effectLst/>
                <a:latin typeface="Verdana" panose="020B0604030504040204" pitchFamily="34" charset="0"/>
              </a:rPr>
              <a:t>CSS stands for Cascading Style Sheets.</a:t>
            </a:r>
          </a:p>
          <a:p>
            <a:pPr algn="l">
              <a:buFont typeface="Arial" panose="020B0604020202020204" pitchFamily="34" charset="0"/>
              <a:buChar char="•"/>
            </a:pPr>
            <a:r>
              <a:rPr lang="en-US" b="0" i="0" dirty="0">
                <a:solidFill>
                  <a:srgbClr val="000000"/>
                </a:solidFill>
                <a:effectLst/>
                <a:latin typeface="Verdana" panose="020B0604030504040204" pitchFamily="34" charset="0"/>
              </a:rPr>
              <a:t>CSS describes how HTML elements are to be displayed on screen, paper, or in other media.</a:t>
            </a:r>
          </a:p>
          <a:p>
            <a:pPr algn="l">
              <a:buFont typeface="Arial" panose="020B0604020202020204" pitchFamily="34" charset="0"/>
              <a:buChar char="•"/>
            </a:pPr>
            <a:r>
              <a:rPr lang="en-US" b="0" i="0" dirty="0">
                <a:solidFill>
                  <a:srgbClr val="000000"/>
                </a:solidFill>
                <a:effectLst/>
                <a:latin typeface="Verdana" panose="020B0604030504040204" pitchFamily="34" charset="0"/>
              </a:rPr>
              <a:t>CSS saves a lot of work. It can control the layout of multiple web pages all at once.</a:t>
            </a:r>
          </a:p>
          <a:p>
            <a:pPr algn="l">
              <a:buFont typeface="Arial" panose="020B0604020202020204" pitchFamily="34" charset="0"/>
              <a:buChar char="•"/>
            </a:pPr>
            <a:r>
              <a:rPr lang="en-US" b="0" i="0" dirty="0">
                <a:solidFill>
                  <a:srgbClr val="000000"/>
                </a:solidFill>
                <a:effectLst/>
                <a:latin typeface="Verdana" panose="020B0604030504040204" pitchFamily="34" charset="0"/>
              </a:rPr>
              <a:t>External stylesheets are stored in CSS files.</a:t>
            </a:r>
          </a:p>
          <a:p>
            <a:pPr marL="457200" lvl="1" indent="0" algn="r">
              <a:buNone/>
            </a:pPr>
            <a:r>
              <a:rPr lang="en-US" b="0" i="0" dirty="0">
                <a:solidFill>
                  <a:srgbClr val="000000"/>
                </a:solidFill>
                <a:effectLst/>
                <a:latin typeface="Verdana" panose="020B0604030504040204" pitchFamily="34" charset="0"/>
              </a:rPr>
              <a:t>w3schools</a:t>
            </a:r>
          </a:p>
          <a:p>
            <a:pPr algn="l">
              <a:buFont typeface="Arial" panose="020B0604020202020204" pitchFamily="34" charset="0"/>
              <a:buChar char="•"/>
            </a:pPr>
            <a:endParaRPr lang="en-US" b="0" i="0" dirty="0">
              <a:solidFill>
                <a:srgbClr val="000000"/>
              </a:solidFill>
              <a:effectLst/>
              <a:latin typeface="Verdana" panose="020B0604030504040204" pitchFamily="34" charset="0"/>
            </a:endParaRPr>
          </a:p>
        </p:txBody>
      </p:sp>
      <p:pic>
        <p:nvPicPr>
          <p:cNvPr id="5" name="Audio 4">
            <a:hlinkClick r:id="" action="ppaction://media"/>
            <a:extLst>
              <a:ext uri="{FF2B5EF4-FFF2-40B4-BE49-F238E27FC236}">
                <a16:creationId xmlns:a16="http://schemas.microsoft.com/office/drawing/2014/main" id="{3675F7CD-E85C-BCCB-7DBF-73E625BA5F6B}"/>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689919887"/>
      </p:ext>
    </p:extLst>
  </p:cSld>
  <p:clrMapOvr>
    <a:masterClrMapping/>
  </p:clrMapOvr>
  <p:transition spd="slow" advTm="30872">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20ECE-DCA6-F2AD-E78C-2FEFEF8ADD86}"/>
              </a:ext>
            </a:extLst>
          </p:cNvPr>
          <p:cNvSpPr>
            <a:spLocks noGrp="1"/>
          </p:cNvSpPr>
          <p:nvPr>
            <p:ph type="title"/>
          </p:nvPr>
        </p:nvSpPr>
        <p:spPr/>
        <p:txBody>
          <a:bodyPr/>
          <a:lstStyle/>
          <a:p>
            <a:r>
              <a:rPr lang="en-US" dirty="0"/>
              <a:t>What is CSS and what does it do for us?</a:t>
            </a:r>
          </a:p>
        </p:txBody>
      </p:sp>
      <p:sp>
        <p:nvSpPr>
          <p:cNvPr id="3" name="Content Placeholder 2">
            <a:extLst>
              <a:ext uri="{FF2B5EF4-FFF2-40B4-BE49-F238E27FC236}">
                <a16:creationId xmlns:a16="http://schemas.microsoft.com/office/drawing/2014/main" id="{DDF99414-0F65-B067-FFDF-9A194D643680}"/>
              </a:ext>
            </a:extLst>
          </p:cNvPr>
          <p:cNvSpPr>
            <a:spLocks noGrp="1"/>
          </p:cNvSpPr>
          <p:nvPr>
            <p:ph idx="1"/>
          </p:nvPr>
        </p:nvSpPr>
        <p:spPr/>
        <p:txBody>
          <a:bodyPr>
            <a:normAutofit fontScale="92500" lnSpcReduction="10000"/>
          </a:bodyPr>
          <a:lstStyle/>
          <a:p>
            <a:r>
              <a:rPr lang="en-US" b="0" i="0" dirty="0">
                <a:solidFill>
                  <a:srgbClr val="000000"/>
                </a:solidFill>
                <a:effectLst/>
                <a:latin typeface="Verdana" panose="020B0604030504040204" pitchFamily="34" charset="0"/>
              </a:rPr>
              <a:t>HTML was NEVER intended to contain tags for formatting a web page!</a:t>
            </a:r>
          </a:p>
          <a:p>
            <a:pPr algn="l"/>
            <a:r>
              <a:rPr lang="en-US" b="0" i="0" dirty="0">
                <a:solidFill>
                  <a:srgbClr val="000000"/>
                </a:solidFill>
                <a:effectLst/>
                <a:latin typeface="Verdana" panose="020B0604030504040204" pitchFamily="34" charset="0"/>
              </a:rPr>
              <a:t>To solve this problem, the World Wide Web Consortium (W3C) created CSS.</a:t>
            </a:r>
          </a:p>
          <a:p>
            <a:pPr algn="l"/>
            <a:r>
              <a:rPr lang="en-US" b="0" i="0" dirty="0">
                <a:solidFill>
                  <a:srgbClr val="000000"/>
                </a:solidFill>
                <a:effectLst/>
                <a:latin typeface="Verdana" panose="020B0604030504040204" pitchFamily="34" charset="0"/>
              </a:rPr>
              <a:t>CSS removed the style formatting from the HTML page!</a:t>
            </a:r>
          </a:p>
          <a:p>
            <a:pPr marL="0" indent="0" algn="r">
              <a:buNone/>
            </a:pPr>
            <a:r>
              <a:rPr lang="en-US" b="0" i="0" dirty="0">
                <a:solidFill>
                  <a:srgbClr val="000000"/>
                </a:solidFill>
                <a:effectLst/>
                <a:latin typeface="Verdana" panose="020B0604030504040204" pitchFamily="34" charset="0"/>
              </a:rPr>
              <a:t>w3schools</a:t>
            </a:r>
          </a:p>
          <a:p>
            <a:pPr algn="l"/>
            <a:endParaRPr lang="en-US" dirty="0">
              <a:solidFill>
                <a:srgbClr val="000000"/>
              </a:solidFill>
              <a:latin typeface="Verdana" panose="020B0604030504040204" pitchFamily="34" charset="0"/>
            </a:endParaRPr>
          </a:p>
          <a:p>
            <a:pPr marL="0" indent="0" algn="l">
              <a:buNone/>
            </a:pPr>
            <a:r>
              <a:rPr lang="en-US" b="0" i="0" dirty="0">
                <a:solidFill>
                  <a:srgbClr val="000000"/>
                </a:solidFill>
                <a:effectLst/>
                <a:latin typeface="Verdana" panose="020B0604030504040204" pitchFamily="34" charset="0"/>
              </a:rPr>
              <a:t>In removal of formatting information from the HTML directly in each tag or element presents a new problem.  What rule do I apply and when?</a:t>
            </a:r>
          </a:p>
          <a:p>
            <a:endParaRPr lang="en-US" dirty="0"/>
          </a:p>
        </p:txBody>
      </p:sp>
      <p:pic>
        <p:nvPicPr>
          <p:cNvPr id="5" name="Audio 4">
            <a:hlinkClick r:id="" action="ppaction://media"/>
            <a:extLst>
              <a:ext uri="{FF2B5EF4-FFF2-40B4-BE49-F238E27FC236}">
                <a16:creationId xmlns:a16="http://schemas.microsoft.com/office/drawing/2014/main" id="{4F01FF37-F705-18ED-1917-CD851B0BAEE7}"/>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3174208293"/>
      </p:ext>
    </p:extLst>
  </p:cSld>
  <p:clrMapOvr>
    <a:masterClrMapping/>
  </p:clrMapOvr>
  <p:transition spd="slow" advTm="34866">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36ABA9-2AEF-8F87-738E-71508D36225D}"/>
              </a:ext>
            </a:extLst>
          </p:cNvPr>
          <p:cNvSpPr>
            <a:spLocks noGrp="1"/>
          </p:cNvSpPr>
          <p:nvPr>
            <p:ph type="title"/>
          </p:nvPr>
        </p:nvSpPr>
        <p:spPr/>
        <p:txBody>
          <a:bodyPr/>
          <a:lstStyle/>
          <a:p>
            <a:r>
              <a:rPr lang="en-US" dirty="0"/>
              <a:t>Origin Types</a:t>
            </a:r>
          </a:p>
        </p:txBody>
      </p:sp>
      <p:sp>
        <p:nvSpPr>
          <p:cNvPr id="3" name="Content Placeholder 2">
            <a:extLst>
              <a:ext uri="{FF2B5EF4-FFF2-40B4-BE49-F238E27FC236}">
                <a16:creationId xmlns:a16="http://schemas.microsoft.com/office/drawing/2014/main" id="{E3FBE85B-0475-1E27-7F93-4192E8BA9D60}"/>
              </a:ext>
            </a:extLst>
          </p:cNvPr>
          <p:cNvSpPr>
            <a:spLocks noGrp="1"/>
          </p:cNvSpPr>
          <p:nvPr>
            <p:ph idx="1"/>
          </p:nvPr>
        </p:nvSpPr>
        <p:spPr/>
        <p:txBody>
          <a:bodyPr>
            <a:normAutofit fontScale="77500" lnSpcReduction="20000"/>
          </a:bodyPr>
          <a:lstStyle/>
          <a:p>
            <a:r>
              <a:rPr lang="en-US" sz="2800" dirty="0"/>
              <a:t>User-agent stylesheets</a:t>
            </a:r>
          </a:p>
          <a:p>
            <a:pPr marL="457200" lvl="1" indent="0">
              <a:buNone/>
            </a:pPr>
            <a:r>
              <a:rPr lang="en-US" sz="2100" b="0" i="0" dirty="0">
                <a:solidFill>
                  <a:srgbClr val="1B1B1B"/>
                </a:solidFill>
                <a:effectLst/>
                <a:latin typeface="Inter"/>
              </a:rPr>
              <a:t>The basic stylesheets that give the default style to any document as defined in browsers or the user-agent.</a:t>
            </a:r>
          </a:p>
          <a:p>
            <a:pPr marL="457200" lvl="1" indent="0" algn="r">
              <a:buNone/>
            </a:pPr>
            <a:r>
              <a:rPr lang="en-US" dirty="0"/>
              <a:t>In many cases these may be overridden by a normalizer sheet in order to reset to a common feel that is not browser dependent.</a:t>
            </a:r>
          </a:p>
          <a:p>
            <a:r>
              <a:rPr lang="en-US" sz="2800" dirty="0"/>
              <a:t>Author stylesheets</a:t>
            </a:r>
          </a:p>
          <a:p>
            <a:pPr marL="457200" lvl="1" indent="0">
              <a:buNone/>
            </a:pPr>
            <a:r>
              <a:rPr lang="en-US" sz="2100" i="0" dirty="0">
                <a:solidFill>
                  <a:srgbClr val="1B1B1B"/>
                </a:solidFill>
                <a:effectLst/>
                <a:latin typeface="Inter"/>
              </a:rPr>
              <a:t>The most common type that are written by web developers.</a:t>
            </a:r>
          </a:p>
          <a:p>
            <a:pPr marL="457200" lvl="1" indent="0" algn="r">
              <a:buNone/>
            </a:pPr>
            <a:r>
              <a:rPr lang="en-US" i="0" dirty="0">
                <a:solidFill>
                  <a:srgbClr val="1B1B1B"/>
                </a:solidFill>
                <a:effectLst/>
                <a:latin typeface="Inter"/>
              </a:rPr>
              <a:t>The previously mentioned normalizer stylesheet are one example of these.</a:t>
            </a:r>
            <a:endParaRPr lang="en-US" dirty="0"/>
          </a:p>
          <a:p>
            <a:r>
              <a:rPr lang="en-US" sz="2800" dirty="0"/>
              <a:t>User stylesheets</a:t>
            </a:r>
          </a:p>
          <a:p>
            <a:pPr marL="457200" lvl="1" indent="0">
              <a:buNone/>
            </a:pPr>
            <a:r>
              <a:rPr lang="en-US" sz="2100" b="0" i="0" dirty="0">
                <a:solidFill>
                  <a:srgbClr val="1B1B1B"/>
                </a:solidFill>
                <a:effectLst/>
                <a:latin typeface="Inter"/>
              </a:rPr>
              <a:t>User options that allow the viewer to override styles, designed to tailor their experience, available in most browsers.</a:t>
            </a:r>
            <a:endParaRPr lang="en-US" sz="2100" dirty="0"/>
          </a:p>
        </p:txBody>
      </p:sp>
      <p:pic>
        <p:nvPicPr>
          <p:cNvPr id="5" name="Audio 4">
            <a:hlinkClick r:id="" action="ppaction://media"/>
            <a:extLst>
              <a:ext uri="{FF2B5EF4-FFF2-40B4-BE49-F238E27FC236}">
                <a16:creationId xmlns:a16="http://schemas.microsoft.com/office/drawing/2014/main" id="{4AB61768-9EB4-31CC-40E3-9689671F833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693139958"/>
      </p:ext>
    </p:extLst>
  </p:cSld>
  <p:clrMapOvr>
    <a:masterClrMapping/>
  </p:clrMapOvr>
  <p:transition spd="slow" advTm="71322">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EA674-5E79-88ED-5160-9ED6711F32FC}"/>
              </a:ext>
            </a:extLst>
          </p:cNvPr>
          <p:cNvSpPr>
            <a:spLocks noGrp="1"/>
          </p:cNvSpPr>
          <p:nvPr>
            <p:ph type="title"/>
          </p:nvPr>
        </p:nvSpPr>
        <p:spPr/>
        <p:txBody>
          <a:bodyPr/>
          <a:lstStyle/>
          <a:p>
            <a:r>
              <a:rPr lang="en-US" dirty="0"/>
              <a:t>What is Cascade or Cascading?</a:t>
            </a:r>
          </a:p>
        </p:txBody>
      </p:sp>
      <p:sp>
        <p:nvSpPr>
          <p:cNvPr id="3" name="Content Placeholder 2">
            <a:extLst>
              <a:ext uri="{FF2B5EF4-FFF2-40B4-BE49-F238E27FC236}">
                <a16:creationId xmlns:a16="http://schemas.microsoft.com/office/drawing/2014/main" id="{8386C3C7-8F38-63B0-FE5D-533A5F623A5C}"/>
              </a:ext>
            </a:extLst>
          </p:cNvPr>
          <p:cNvSpPr>
            <a:spLocks noGrp="1"/>
          </p:cNvSpPr>
          <p:nvPr>
            <p:ph idx="1"/>
          </p:nvPr>
        </p:nvSpPr>
        <p:spPr/>
        <p:txBody>
          <a:bodyPr>
            <a:normAutofit fontScale="92500" lnSpcReduction="10000"/>
          </a:bodyPr>
          <a:lstStyle/>
          <a:p>
            <a:pPr marL="0" indent="0" algn="ctr">
              <a:buNone/>
            </a:pPr>
            <a:endParaRPr lang="en-US" b="0" i="0" dirty="0">
              <a:solidFill>
                <a:srgbClr val="1B1B1B"/>
              </a:solidFill>
              <a:effectLst/>
              <a:latin typeface="Inter"/>
            </a:endParaRPr>
          </a:p>
          <a:p>
            <a:pPr marL="0" indent="0">
              <a:buNone/>
            </a:pPr>
            <a:r>
              <a:rPr lang="en-US" b="0" i="0" dirty="0">
                <a:solidFill>
                  <a:srgbClr val="1B1B1B"/>
                </a:solidFill>
                <a:effectLst/>
                <a:latin typeface="Inter"/>
              </a:rPr>
              <a:t>The </a:t>
            </a:r>
            <a:r>
              <a:rPr lang="en-US" b="1" i="0" dirty="0">
                <a:solidFill>
                  <a:srgbClr val="1B1B1B"/>
                </a:solidFill>
                <a:effectLst/>
                <a:latin typeface="Inter"/>
              </a:rPr>
              <a:t>cascade</a:t>
            </a:r>
            <a:r>
              <a:rPr lang="en-US" b="0" i="0" dirty="0">
                <a:solidFill>
                  <a:srgbClr val="1B1B1B"/>
                </a:solidFill>
                <a:effectLst/>
                <a:latin typeface="Inter"/>
              </a:rPr>
              <a:t> is an algorithm that defines how user agents combine property values originating from different sources. The cascade defines the origin and layer that takes precedence when declarations in more than one </a:t>
            </a:r>
            <a:r>
              <a:rPr lang="en-US" i="0" dirty="0">
                <a:effectLst/>
                <a:latin typeface="Inter"/>
                <a:hlinkClick r:id="rId4"/>
              </a:rPr>
              <a:t>origin</a:t>
            </a:r>
            <a:r>
              <a:rPr lang="en-US" i="0" dirty="0">
                <a:solidFill>
                  <a:srgbClr val="1B1B1B"/>
                </a:solidFill>
                <a:effectLst/>
                <a:latin typeface="Inter"/>
              </a:rPr>
              <a:t> or </a:t>
            </a:r>
            <a:r>
              <a:rPr lang="en-US" i="0" dirty="0">
                <a:effectLst/>
                <a:latin typeface="Inter"/>
                <a:hlinkClick r:id="rId5"/>
              </a:rPr>
              <a:t>cascade layer</a:t>
            </a:r>
            <a:r>
              <a:rPr lang="en-US" i="0" dirty="0">
                <a:solidFill>
                  <a:srgbClr val="1B1B1B"/>
                </a:solidFill>
                <a:effectLst/>
                <a:latin typeface="Inter"/>
              </a:rPr>
              <a:t> </a:t>
            </a:r>
            <a:r>
              <a:rPr lang="en-US" b="0" i="0" dirty="0">
                <a:solidFill>
                  <a:srgbClr val="1B1B1B"/>
                </a:solidFill>
                <a:effectLst/>
                <a:latin typeface="Inter"/>
              </a:rPr>
              <a:t>set a value for a property on an element.</a:t>
            </a:r>
          </a:p>
          <a:p>
            <a:pPr marL="0" indent="0" algn="r">
              <a:buNone/>
            </a:pPr>
            <a:r>
              <a:rPr lang="en-US" dirty="0">
                <a:solidFill>
                  <a:srgbClr val="1B1B1B"/>
                </a:solidFill>
                <a:latin typeface="Inter"/>
              </a:rPr>
              <a:t>mozilla.org</a:t>
            </a:r>
          </a:p>
          <a:p>
            <a:pPr marL="0" indent="0">
              <a:buNone/>
            </a:pPr>
            <a:r>
              <a:rPr lang="en-US" b="0" i="0" dirty="0">
                <a:solidFill>
                  <a:srgbClr val="1B1B1B"/>
                </a:solidFill>
                <a:effectLst/>
                <a:latin typeface="Inter"/>
              </a:rPr>
              <a:t>The cascade lies at the core of CSS, as emphasized by the name:  </a:t>
            </a:r>
            <a:r>
              <a:rPr lang="en-US" b="1" i="1" dirty="0">
                <a:solidFill>
                  <a:srgbClr val="1B1B1B"/>
                </a:solidFill>
                <a:effectLst/>
                <a:latin typeface="Inter"/>
              </a:rPr>
              <a:t>Cascading</a:t>
            </a:r>
            <a:r>
              <a:rPr lang="en-US" b="0" i="0" dirty="0">
                <a:solidFill>
                  <a:srgbClr val="1B1B1B"/>
                </a:solidFill>
                <a:effectLst/>
                <a:latin typeface="Inter"/>
              </a:rPr>
              <a:t> Style Sheets. When a </a:t>
            </a:r>
            <a:r>
              <a:rPr lang="en-US" b="0" i="0" u="sng" dirty="0">
                <a:effectLst/>
                <a:latin typeface="Inter"/>
                <a:hlinkClick r:id="rId6"/>
              </a:rPr>
              <a:t>selector</a:t>
            </a:r>
            <a:r>
              <a:rPr lang="en-US" b="0" i="0" dirty="0">
                <a:solidFill>
                  <a:srgbClr val="1B1B1B"/>
                </a:solidFill>
                <a:effectLst/>
                <a:latin typeface="Inter"/>
              </a:rPr>
              <a:t> matches an element, the property value from the origin with the highest precedence gets applied, even if the selector from a lower precedence origin or layer has greater </a:t>
            </a:r>
            <a:r>
              <a:rPr lang="en-US" b="0" i="0" u="sng" dirty="0">
                <a:effectLst/>
                <a:latin typeface="Inter"/>
                <a:hlinkClick r:id="rId7"/>
              </a:rPr>
              <a:t>specificity</a:t>
            </a:r>
            <a:r>
              <a:rPr lang="en-US" b="0" i="0" dirty="0">
                <a:solidFill>
                  <a:srgbClr val="1B1B1B"/>
                </a:solidFill>
                <a:effectLst/>
                <a:latin typeface="Inter"/>
              </a:rPr>
              <a:t>.</a:t>
            </a:r>
          </a:p>
          <a:p>
            <a:pPr marL="0" indent="0" algn="r">
              <a:buNone/>
            </a:pPr>
            <a:r>
              <a:rPr lang="en-US" dirty="0">
                <a:solidFill>
                  <a:srgbClr val="1B1B1B"/>
                </a:solidFill>
                <a:latin typeface="Inter"/>
              </a:rPr>
              <a:t>mozilla.org</a:t>
            </a:r>
            <a:endParaRPr lang="en-US" dirty="0"/>
          </a:p>
        </p:txBody>
      </p:sp>
      <p:pic>
        <p:nvPicPr>
          <p:cNvPr id="5" name="Audio 4">
            <a:hlinkClick r:id="" action="ppaction://media"/>
            <a:extLst>
              <a:ext uri="{FF2B5EF4-FFF2-40B4-BE49-F238E27FC236}">
                <a16:creationId xmlns:a16="http://schemas.microsoft.com/office/drawing/2014/main" id="{4F8D3515-8419-93FB-444E-44FF70B768A4}"/>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1109633938"/>
      </p:ext>
    </p:extLst>
  </p:cSld>
  <p:clrMapOvr>
    <a:masterClrMapping/>
  </p:clrMapOvr>
  <p:transition spd="slow" advTm="51319">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18516D-A035-4BE6-2982-57BF4AF439CE}"/>
              </a:ext>
            </a:extLst>
          </p:cNvPr>
          <p:cNvSpPr>
            <a:spLocks noGrp="1"/>
          </p:cNvSpPr>
          <p:nvPr>
            <p:ph type="title"/>
          </p:nvPr>
        </p:nvSpPr>
        <p:spPr/>
        <p:txBody>
          <a:bodyPr/>
          <a:lstStyle/>
          <a:p>
            <a:r>
              <a:rPr lang="en-US" dirty="0"/>
              <a:t>What is Cascade or Cascading?</a:t>
            </a:r>
          </a:p>
        </p:txBody>
      </p:sp>
      <p:sp>
        <p:nvSpPr>
          <p:cNvPr id="3" name="Content Placeholder 2">
            <a:extLst>
              <a:ext uri="{FF2B5EF4-FFF2-40B4-BE49-F238E27FC236}">
                <a16:creationId xmlns:a16="http://schemas.microsoft.com/office/drawing/2014/main" id="{14E32C76-3A84-1B2D-F05D-8309C392E468}"/>
              </a:ext>
            </a:extLst>
          </p:cNvPr>
          <p:cNvSpPr>
            <a:spLocks noGrp="1"/>
          </p:cNvSpPr>
          <p:nvPr>
            <p:ph idx="1"/>
          </p:nvPr>
        </p:nvSpPr>
        <p:spPr>
          <a:xfrm>
            <a:off x="838200" y="1806575"/>
            <a:ext cx="10515600" cy="4351338"/>
          </a:xfrm>
        </p:spPr>
        <p:txBody>
          <a:bodyPr>
            <a:normAutofit fontScale="25000" lnSpcReduction="20000"/>
          </a:bodyPr>
          <a:lstStyle/>
          <a:p>
            <a:r>
              <a:rPr lang="en-US" sz="8000" dirty="0"/>
              <a:t>Cascade layers</a:t>
            </a:r>
          </a:p>
          <a:p>
            <a:pPr marL="457200" lvl="1" indent="0">
              <a:buNone/>
            </a:pPr>
            <a:r>
              <a:rPr lang="en-US" sz="5600" b="0" i="0" dirty="0">
                <a:solidFill>
                  <a:srgbClr val="1B1B1B"/>
                </a:solidFill>
                <a:effectLst/>
                <a:latin typeface="Inter"/>
              </a:rPr>
              <a:t>The cascade order is based on origin type. The cascade within each origin type is based on the declaration order of </a:t>
            </a:r>
            <a:r>
              <a:rPr lang="en-US" sz="5600" b="0" i="0" u="sng" dirty="0">
                <a:effectLst/>
                <a:latin typeface="Inter"/>
                <a:hlinkClick r:id="rId4"/>
              </a:rPr>
              <a:t>cascade layers</a:t>
            </a:r>
            <a:r>
              <a:rPr lang="en-US" sz="5600" b="0" i="0" dirty="0">
                <a:solidFill>
                  <a:srgbClr val="1B1B1B"/>
                </a:solidFill>
                <a:effectLst/>
                <a:latin typeface="Inter"/>
              </a:rPr>
              <a:t> within that type. For all origins - user-agent, author, or user - styles can be declared within or outside of named or anonymous layers.</a:t>
            </a:r>
          </a:p>
          <a:p>
            <a:pPr marL="457200" lvl="1" indent="0" algn="r">
              <a:buNone/>
            </a:pPr>
            <a:r>
              <a:rPr lang="en-US" sz="3700" dirty="0">
                <a:solidFill>
                  <a:srgbClr val="1B1B1B"/>
                </a:solidFill>
                <a:latin typeface="Inter"/>
              </a:rPr>
              <a:t>mozilla.org</a:t>
            </a:r>
          </a:p>
          <a:p>
            <a:r>
              <a:rPr lang="en-US" sz="8000" dirty="0"/>
              <a:t>Cascading order steps:</a:t>
            </a:r>
          </a:p>
          <a:p>
            <a:pPr lvl="1"/>
            <a:r>
              <a:rPr kumimoji="0" lang="en-US" altLang="en-US" sz="5600" b="1" i="0" u="none" strike="noStrike" cap="none" normalizeH="0" baseline="0" dirty="0">
                <a:ln>
                  <a:noFill/>
                </a:ln>
                <a:solidFill>
                  <a:srgbClr val="1B1B1B"/>
                </a:solidFill>
                <a:effectLst/>
                <a:latin typeface="Inter"/>
              </a:rPr>
              <a:t>Relevance</a:t>
            </a:r>
            <a:r>
              <a:rPr kumimoji="0" lang="en-US" altLang="en-US" sz="5600" b="0" i="0" u="none" strike="noStrike" cap="none" normalizeH="0" baseline="0" dirty="0">
                <a:ln>
                  <a:noFill/>
                </a:ln>
                <a:solidFill>
                  <a:srgbClr val="1B1B1B"/>
                </a:solidFill>
                <a:effectLst/>
                <a:latin typeface="Inter"/>
              </a:rPr>
              <a:t>: I first filters all the rules from the different sources to keep only the rules that apply to a given element. That means rules whose selector matches the given element and which are part of an appropriate </a:t>
            </a:r>
            <a:r>
              <a:rPr kumimoji="0" lang="en-US" altLang="en-US" sz="5600" b="0" i="0" u="none" strike="noStrike" cap="none" normalizeH="0" baseline="0" dirty="0">
                <a:ln>
                  <a:noFill/>
                </a:ln>
                <a:solidFill>
                  <a:srgbClr val="1B1B1B"/>
                </a:solidFill>
                <a:effectLst/>
                <a:latin typeface="var(--font-code)"/>
              </a:rPr>
              <a:t>media</a:t>
            </a:r>
            <a:r>
              <a:rPr kumimoji="0" lang="en-US" altLang="en-US" sz="5600" b="0" i="0" u="none" strike="noStrike" cap="none" normalizeH="0" baseline="0" dirty="0">
                <a:ln>
                  <a:noFill/>
                </a:ln>
                <a:solidFill>
                  <a:srgbClr val="1B1B1B"/>
                </a:solidFill>
                <a:effectLst/>
                <a:latin typeface="Inter"/>
              </a:rPr>
              <a:t> at-rule</a:t>
            </a:r>
            <a:r>
              <a:rPr lang="en-US" altLang="en-US" sz="5600" dirty="0">
                <a:latin typeface="Inter"/>
              </a:rPr>
              <a:t>.</a:t>
            </a:r>
          </a:p>
          <a:p>
            <a:pPr lvl="1"/>
            <a:r>
              <a:rPr kumimoji="0" lang="en-US" altLang="en-US" sz="5600" b="1" i="0" u="none" strike="noStrike" cap="none" normalizeH="0" baseline="0" dirty="0">
                <a:ln>
                  <a:noFill/>
                </a:ln>
                <a:solidFill>
                  <a:srgbClr val="1B1B1B"/>
                </a:solidFill>
                <a:effectLst/>
                <a:latin typeface="Inter"/>
              </a:rPr>
              <a:t>Origin and importance</a:t>
            </a:r>
            <a:r>
              <a:rPr kumimoji="0" lang="en-US" altLang="en-US" sz="5600" b="0" i="0" u="none" strike="noStrike" cap="none" normalizeH="0" baseline="0" dirty="0">
                <a:ln>
                  <a:noFill/>
                </a:ln>
                <a:solidFill>
                  <a:srgbClr val="1B1B1B"/>
                </a:solidFill>
                <a:effectLst/>
                <a:latin typeface="Inter"/>
              </a:rPr>
              <a:t>: Then it sorts these rules according to their importance, that is, whether or not they are followed by </a:t>
            </a:r>
            <a:r>
              <a:rPr kumimoji="0" lang="en-US" altLang="en-US" sz="5600" b="0" i="0" u="none" strike="noStrike" cap="none" normalizeH="0" baseline="0" dirty="0">
                <a:ln>
                  <a:noFill/>
                </a:ln>
                <a:solidFill>
                  <a:srgbClr val="1B1B1B"/>
                </a:solidFill>
                <a:effectLst/>
                <a:latin typeface="var(--font-code)"/>
              </a:rPr>
              <a:t>!important</a:t>
            </a:r>
            <a:r>
              <a:rPr kumimoji="0" lang="en-US" altLang="en-US" sz="5600" b="0" i="0" u="none" strike="noStrike" cap="none" normalizeH="0" baseline="0" dirty="0">
                <a:ln>
                  <a:noFill/>
                </a:ln>
                <a:solidFill>
                  <a:srgbClr val="1B1B1B"/>
                </a:solidFill>
                <a:effectLst/>
                <a:latin typeface="Inter"/>
              </a:rPr>
              <a:t>, and by their origin. Ignoring layers for the moment.</a:t>
            </a:r>
            <a:endParaRPr kumimoji="0" lang="en-US" altLang="en-US" sz="5600" b="0" i="0" u="none" strike="noStrike" cap="none" normalizeH="0" baseline="0" dirty="0">
              <a:ln>
                <a:noFill/>
              </a:ln>
              <a:solidFill>
                <a:schemeClr val="tx1"/>
              </a:solidFill>
              <a:effectLst/>
            </a:endParaRPr>
          </a:p>
          <a:p>
            <a:pPr lvl="1"/>
            <a:r>
              <a:rPr lang="en-US" sz="5600" b="1" i="0" dirty="0">
                <a:solidFill>
                  <a:srgbClr val="1B1B1B"/>
                </a:solidFill>
                <a:effectLst/>
                <a:latin typeface="Inter"/>
              </a:rPr>
              <a:t>Specificity:</a:t>
            </a:r>
            <a:r>
              <a:rPr lang="en-US" sz="5600" b="0" i="0" dirty="0">
                <a:solidFill>
                  <a:srgbClr val="1B1B1B"/>
                </a:solidFill>
                <a:effectLst/>
                <a:latin typeface="Inter"/>
              </a:rPr>
              <a:t> In case of equality with an origin, the </a:t>
            </a:r>
            <a:r>
              <a:rPr lang="en-US" sz="5600" b="0" i="0" u="sng" dirty="0">
                <a:solidFill>
                  <a:srgbClr val="1B1B1B"/>
                </a:solidFill>
                <a:effectLst/>
                <a:latin typeface="Inter"/>
                <a:hlinkClick r:id="rId5"/>
              </a:rPr>
              <a:t>specificity</a:t>
            </a:r>
            <a:r>
              <a:rPr lang="en-US" sz="5600" b="0" i="0" dirty="0">
                <a:solidFill>
                  <a:srgbClr val="1B1B1B"/>
                </a:solidFill>
                <a:effectLst/>
                <a:latin typeface="Inter"/>
              </a:rPr>
              <a:t> of a rule is considered to choose one value or another. The specificity of the selectors are compared, and the declaration with the highest specificity wins.</a:t>
            </a:r>
          </a:p>
          <a:p>
            <a:pPr lvl="1"/>
            <a:r>
              <a:rPr lang="en-US" sz="5600" b="1" i="0" dirty="0">
                <a:solidFill>
                  <a:srgbClr val="1B1B1B"/>
                </a:solidFill>
                <a:effectLst/>
                <a:latin typeface="Inter"/>
              </a:rPr>
              <a:t>Order of appearance</a:t>
            </a:r>
            <a:r>
              <a:rPr lang="en-US" sz="5600" b="0" i="0" dirty="0">
                <a:solidFill>
                  <a:srgbClr val="1B1B1B"/>
                </a:solidFill>
                <a:effectLst/>
                <a:latin typeface="Inter"/>
              </a:rPr>
              <a:t>: In the origin with precedence, if there are competing values for a property that are in style block matching selectors of equal specificity, the last declaration in the style order is applied.</a:t>
            </a:r>
            <a:endParaRPr lang="en-US" sz="5600" dirty="0"/>
          </a:p>
          <a:p>
            <a:pPr marL="457200" lvl="1" indent="0" algn="r">
              <a:buNone/>
            </a:pPr>
            <a:r>
              <a:rPr lang="en-US" sz="3700" dirty="0">
                <a:solidFill>
                  <a:srgbClr val="1B1B1B"/>
                </a:solidFill>
                <a:latin typeface="Inter"/>
              </a:rPr>
              <a:t>mozilla.org</a:t>
            </a:r>
          </a:p>
          <a:p>
            <a:pPr marL="457200" lvl="1" indent="0">
              <a:buNone/>
            </a:pPr>
            <a:endParaRPr lang="en-US" dirty="0"/>
          </a:p>
          <a:p>
            <a:pPr marL="457200" lvl="1" indent="0">
              <a:buNone/>
            </a:pPr>
            <a:endParaRPr lang="en-US" dirty="0"/>
          </a:p>
        </p:txBody>
      </p:sp>
      <p:sp>
        <p:nvSpPr>
          <p:cNvPr id="6" name="Rectangle 3">
            <a:extLst>
              <a:ext uri="{FF2B5EF4-FFF2-40B4-BE49-F238E27FC236}">
                <a16:creationId xmlns:a16="http://schemas.microsoft.com/office/drawing/2014/main" id="{D645E0C5-F136-421D-6BBA-EFB3E745DDE6}"/>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7" name="Rectangle 4">
            <a:extLst>
              <a:ext uri="{FF2B5EF4-FFF2-40B4-BE49-F238E27FC236}">
                <a16:creationId xmlns:a16="http://schemas.microsoft.com/office/drawing/2014/main" id="{BA14F76B-4017-1BCA-F8E9-491463203B07}"/>
              </a:ext>
            </a:extLst>
          </p:cNvPr>
          <p:cNvSpPr>
            <a:spLocks noChangeArrowheads="1"/>
          </p:cNvSpPr>
          <p:nvPr/>
        </p:nvSpPr>
        <p:spPr bwMode="auto">
          <a:xfrm>
            <a:off x="0" y="43934"/>
            <a:ext cx="184731" cy="369332"/>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9" name="Audio 8">
            <a:hlinkClick r:id="" action="ppaction://media"/>
            <a:extLst>
              <a:ext uri="{FF2B5EF4-FFF2-40B4-BE49-F238E27FC236}">
                <a16:creationId xmlns:a16="http://schemas.microsoft.com/office/drawing/2014/main" id="{4C0B0561-4228-FE57-7CDC-945A63B5167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096704877"/>
      </p:ext>
    </p:extLst>
  </p:cSld>
  <p:clrMapOvr>
    <a:masterClrMapping/>
  </p:clrMapOvr>
  <p:transition spd="slow" advTm="5047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36F3B-18F5-96F8-32D3-CE4A6E680389}"/>
              </a:ext>
            </a:extLst>
          </p:cNvPr>
          <p:cNvSpPr>
            <a:spLocks noGrp="1"/>
          </p:cNvSpPr>
          <p:nvPr>
            <p:ph type="title"/>
          </p:nvPr>
        </p:nvSpPr>
        <p:spPr/>
        <p:txBody>
          <a:bodyPr/>
          <a:lstStyle/>
          <a:p>
            <a:r>
              <a:rPr kumimoji="0" lang="en-US" altLang="en-US" sz="4400" b="0" i="0" u="none" strike="noStrike" cap="none" normalizeH="0" baseline="0" dirty="0">
                <a:ln>
                  <a:noFill/>
                </a:ln>
                <a:solidFill>
                  <a:srgbClr val="1B1B1B"/>
                </a:solidFill>
                <a:effectLst/>
                <a:latin typeface="Inter"/>
              </a:rPr>
              <a:t>The cascade order is as follows:</a:t>
            </a:r>
            <a:endParaRPr lang="en-US" dirty="0"/>
          </a:p>
        </p:txBody>
      </p:sp>
      <p:graphicFrame>
        <p:nvGraphicFramePr>
          <p:cNvPr id="4" name="Content Placeholder 3">
            <a:extLst>
              <a:ext uri="{FF2B5EF4-FFF2-40B4-BE49-F238E27FC236}">
                <a16:creationId xmlns:a16="http://schemas.microsoft.com/office/drawing/2014/main" id="{CF26AB60-1C39-79DB-A1BF-5190D55AEB4E}"/>
              </a:ext>
            </a:extLst>
          </p:cNvPr>
          <p:cNvGraphicFramePr>
            <a:graphicFrameLocks noGrp="1"/>
          </p:cNvGraphicFramePr>
          <p:nvPr>
            <p:ph idx="1"/>
            <p:extLst>
              <p:ext uri="{D42A27DB-BD31-4B8C-83A1-F6EECF244321}">
                <p14:modId xmlns:p14="http://schemas.microsoft.com/office/powerpoint/2010/main" val="1441498180"/>
              </p:ext>
            </p:extLst>
          </p:nvPr>
        </p:nvGraphicFramePr>
        <p:xfrm>
          <a:off x="1981200" y="1825624"/>
          <a:ext cx="7526595" cy="4351340"/>
        </p:xfrm>
        <a:graphic>
          <a:graphicData uri="http://schemas.openxmlformats.org/drawingml/2006/table">
            <a:tbl>
              <a:tblPr/>
              <a:tblGrid>
                <a:gridCol w="2508865">
                  <a:extLst>
                    <a:ext uri="{9D8B030D-6E8A-4147-A177-3AD203B41FA5}">
                      <a16:colId xmlns:a16="http://schemas.microsoft.com/office/drawing/2014/main" val="3177363460"/>
                    </a:ext>
                  </a:extLst>
                </a:gridCol>
                <a:gridCol w="2508865">
                  <a:extLst>
                    <a:ext uri="{9D8B030D-6E8A-4147-A177-3AD203B41FA5}">
                      <a16:colId xmlns:a16="http://schemas.microsoft.com/office/drawing/2014/main" val="204515343"/>
                    </a:ext>
                  </a:extLst>
                </a:gridCol>
                <a:gridCol w="2508865">
                  <a:extLst>
                    <a:ext uri="{9D8B030D-6E8A-4147-A177-3AD203B41FA5}">
                      <a16:colId xmlns:a16="http://schemas.microsoft.com/office/drawing/2014/main" val="3490706252"/>
                    </a:ext>
                  </a:extLst>
                </a:gridCol>
              </a:tblGrid>
              <a:tr h="28533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effectLst/>
                        </a:rPr>
                        <a:t>Order (low to high)</a:t>
                      </a:r>
                    </a:p>
                  </a:txBody>
                  <a:tcPr marL="71333" marR="71333" marT="35667" marB="3566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effectLst/>
                        </a:rPr>
                        <a:t>Origin</a:t>
                      </a:r>
                    </a:p>
                  </a:txBody>
                  <a:tcPr marL="71333" marR="71333" marT="35667" marB="35667"/>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effectLst/>
                        </a:rPr>
                        <a:t>Importance</a:t>
                      </a:r>
                    </a:p>
                  </a:txBody>
                  <a:tcPr marL="71333" marR="71333" marT="35667" marB="35667"/>
                </a:tc>
                <a:extLst>
                  <a:ext uri="{0D108BD9-81ED-4DB2-BD59-A6C34878D82A}">
                    <a16:rowId xmlns:a16="http://schemas.microsoft.com/office/drawing/2014/main" val="2061584831"/>
                  </a:ext>
                </a:extLst>
              </a:tr>
              <a:tr h="499334">
                <a:tc>
                  <a:txBody>
                    <a:bodyPr/>
                    <a:lstStyle/>
                    <a:p>
                      <a:pPr algn="l" fontAlgn="ctr"/>
                      <a:r>
                        <a:rPr lang="en-US" sz="1400" dirty="0">
                          <a:effectLst/>
                        </a:rPr>
                        <a:t>1</a:t>
                      </a:r>
                    </a:p>
                  </a:txBody>
                  <a:tcPr marL="71333" marR="71333" marT="35667" marB="35667" anchor="ctr">
                    <a:lnL>
                      <a:noFill/>
                    </a:lnL>
                    <a:lnR>
                      <a:noFill/>
                    </a:lnR>
                    <a:lnB>
                      <a:noFill/>
                    </a:lnB>
                    <a:solidFill>
                      <a:srgbClr val="FFFFFF"/>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400" dirty="0">
                          <a:effectLst/>
                        </a:rPr>
                        <a:t>user-agent (browser)</a:t>
                      </a:r>
                    </a:p>
                  </a:txBody>
                  <a:tcPr marL="71333" marR="71333" marT="35667" marB="35667" anchor="ctr">
                    <a:lnL>
                      <a:noFill/>
                    </a:lnL>
                    <a:lnR>
                      <a:noFill/>
                    </a:lnR>
                    <a:lnB>
                      <a:noFill/>
                    </a:lnB>
                    <a:solidFill>
                      <a:srgbClr val="FFFFFF"/>
                    </a:solidFill>
                  </a:tcPr>
                </a:tc>
                <a:tc>
                  <a:txBody>
                    <a:bodyPr/>
                    <a:lstStyle/>
                    <a:p>
                      <a:pPr algn="l" fontAlgn="ctr"/>
                      <a:r>
                        <a:rPr lang="en-US" sz="1400" dirty="0">
                          <a:effectLst/>
                        </a:rPr>
                        <a:t>Normal</a:t>
                      </a:r>
                    </a:p>
                  </a:txBody>
                  <a:tcPr marL="71333" marR="71333" marT="35667" marB="35667" anchor="ctr">
                    <a:lnL>
                      <a:noFill/>
                    </a:lnL>
                    <a:lnR>
                      <a:noFill/>
                    </a:lnR>
                    <a:lnB>
                      <a:noFill/>
                    </a:lnB>
                    <a:solidFill>
                      <a:srgbClr val="FFFFFF"/>
                    </a:solidFill>
                  </a:tcPr>
                </a:tc>
                <a:extLst>
                  <a:ext uri="{0D108BD9-81ED-4DB2-BD59-A6C34878D82A}">
                    <a16:rowId xmlns:a16="http://schemas.microsoft.com/office/drawing/2014/main" val="2895701200"/>
                  </a:ext>
                </a:extLst>
              </a:tr>
              <a:tr h="499334">
                <a:tc>
                  <a:txBody>
                    <a:bodyPr/>
                    <a:lstStyle/>
                    <a:p>
                      <a:pPr fontAlgn="ctr"/>
                      <a:r>
                        <a:rPr lang="en-US" sz="1400" dirty="0">
                          <a:effectLst/>
                        </a:rPr>
                        <a:t>2</a:t>
                      </a:r>
                    </a:p>
                  </a:txBody>
                  <a:tcPr marL="71333" marR="71333" marT="35667" marB="35667" anchor="ctr">
                    <a:lnL>
                      <a:noFill/>
                    </a:lnL>
                    <a:lnR>
                      <a:noFill/>
                    </a:lnR>
                    <a:lnT>
                      <a:noFill/>
                    </a:lnT>
                    <a:lnB>
                      <a:noFill/>
                    </a:lnB>
                    <a:solidFill>
                      <a:srgbClr val="FFFFFF"/>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400" dirty="0">
                          <a:effectLst/>
                        </a:rPr>
                        <a:t>User</a:t>
                      </a:r>
                    </a:p>
                  </a:txBody>
                  <a:tcPr marL="71333" marR="71333" marT="35667" marB="35667" anchor="ctr">
                    <a:lnL>
                      <a:noFill/>
                    </a:lnL>
                    <a:lnR>
                      <a:noFill/>
                    </a:lnR>
                    <a:lnT>
                      <a:noFill/>
                    </a:lnT>
                    <a:lnB>
                      <a:noFill/>
                    </a:lnB>
                    <a:solidFill>
                      <a:srgbClr val="FFFFFF"/>
                    </a:solidFill>
                  </a:tcPr>
                </a:tc>
                <a:tc>
                  <a:txBody>
                    <a:bodyPr/>
                    <a:lstStyle/>
                    <a:p>
                      <a:pPr fontAlgn="ctr"/>
                      <a:r>
                        <a:rPr lang="en-US" sz="1400" dirty="0">
                          <a:effectLst/>
                        </a:rPr>
                        <a:t>Normal</a:t>
                      </a:r>
                    </a:p>
                  </a:txBody>
                  <a:tcPr marL="71333" marR="71333" marT="35667" marB="35667" anchor="ctr">
                    <a:lnL>
                      <a:noFill/>
                    </a:lnL>
                    <a:lnR>
                      <a:noFill/>
                    </a:lnR>
                    <a:lnT>
                      <a:noFill/>
                    </a:lnT>
                    <a:lnB>
                      <a:noFill/>
                    </a:lnB>
                    <a:solidFill>
                      <a:srgbClr val="FFFFFF"/>
                    </a:solidFill>
                  </a:tcPr>
                </a:tc>
                <a:extLst>
                  <a:ext uri="{0D108BD9-81ED-4DB2-BD59-A6C34878D82A}">
                    <a16:rowId xmlns:a16="http://schemas.microsoft.com/office/drawing/2014/main" val="3691662380"/>
                  </a:ext>
                </a:extLst>
              </a:tr>
              <a:tr h="285334">
                <a:tc>
                  <a:txBody>
                    <a:bodyPr/>
                    <a:lstStyle/>
                    <a:p>
                      <a:pPr fontAlgn="ctr"/>
                      <a:r>
                        <a:rPr lang="en-US" sz="1400" dirty="0">
                          <a:effectLst/>
                        </a:rPr>
                        <a:t>3</a:t>
                      </a:r>
                    </a:p>
                  </a:txBody>
                  <a:tcPr marL="71333" marR="71333" marT="35667" marB="35667" anchor="ctr">
                    <a:lnL>
                      <a:noFill/>
                    </a:lnL>
                    <a:lnR>
                      <a:noFill/>
                    </a:lnR>
                    <a:lnT>
                      <a:noFill/>
                    </a:lnT>
                    <a:lnB>
                      <a:noFill/>
                    </a:lnB>
                    <a:solidFill>
                      <a:srgbClr val="FFFFFF"/>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400" dirty="0">
                          <a:effectLst/>
                        </a:rPr>
                        <a:t>author (developer)</a:t>
                      </a:r>
                    </a:p>
                  </a:txBody>
                  <a:tcPr marL="71333" marR="71333" marT="35667" marB="35667" anchor="ctr">
                    <a:lnL>
                      <a:noFill/>
                    </a:lnL>
                    <a:lnR>
                      <a:noFill/>
                    </a:lnR>
                    <a:lnT>
                      <a:noFill/>
                    </a:lnT>
                    <a:lnB>
                      <a:noFill/>
                    </a:lnB>
                    <a:solidFill>
                      <a:srgbClr val="FFFFFF"/>
                    </a:solidFill>
                  </a:tcPr>
                </a:tc>
                <a:tc>
                  <a:txBody>
                    <a:bodyPr/>
                    <a:lstStyle/>
                    <a:p>
                      <a:pPr fontAlgn="ctr"/>
                      <a:r>
                        <a:rPr lang="en-US" sz="1400" dirty="0">
                          <a:effectLst/>
                        </a:rPr>
                        <a:t>Normal</a:t>
                      </a:r>
                    </a:p>
                  </a:txBody>
                  <a:tcPr marL="71333" marR="71333" marT="35667" marB="35667" anchor="ctr">
                    <a:lnL>
                      <a:noFill/>
                    </a:lnL>
                    <a:lnR>
                      <a:noFill/>
                    </a:lnR>
                    <a:lnT>
                      <a:noFill/>
                    </a:lnT>
                    <a:lnB>
                      <a:noFill/>
                    </a:lnB>
                    <a:solidFill>
                      <a:srgbClr val="FFFFFF"/>
                    </a:solidFill>
                  </a:tcPr>
                </a:tc>
                <a:extLst>
                  <a:ext uri="{0D108BD9-81ED-4DB2-BD59-A6C34878D82A}">
                    <a16:rowId xmlns:a16="http://schemas.microsoft.com/office/drawing/2014/main" val="3928994306"/>
                  </a:ext>
                </a:extLst>
              </a:tr>
              <a:tr h="499334">
                <a:tc>
                  <a:txBody>
                    <a:bodyPr/>
                    <a:lstStyle/>
                    <a:p>
                      <a:pPr fontAlgn="ctr"/>
                      <a:r>
                        <a:rPr lang="en-US" sz="1400" dirty="0">
                          <a:effectLst/>
                        </a:rPr>
                        <a:t>4</a:t>
                      </a:r>
                    </a:p>
                  </a:txBody>
                  <a:tcPr marL="71333" marR="71333" marT="35667" marB="35667" anchor="ctr">
                    <a:lnL>
                      <a:noFill/>
                    </a:lnL>
                    <a:lnR>
                      <a:noFill/>
                    </a:lnR>
                    <a:lnT>
                      <a:noFill/>
                    </a:lnT>
                    <a:lnB>
                      <a:noFill/>
                    </a:lnB>
                    <a:solidFill>
                      <a:srgbClr val="FFFFFF"/>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400" dirty="0">
                          <a:effectLst/>
                        </a:rPr>
                        <a:t>CSS @keyframe animations</a:t>
                      </a:r>
                    </a:p>
                  </a:txBody>
                  <a:tcPr marL="71333" marR="71333" marT="35667" marB="35667" anchor="ctr">
                    <a:lnL>
                      <a:noFill/>
                    </a:lnL>
                    <a:lnR>
                      <a:noFill/>
                    </a:lnR>
                    <a:lnT>
                      <a:noFill/>
                    </a:lnT>
                    <a:lnB>
                      <a:noFill/>
                    </a:lnB>
                    <a:solidFill>
                      <a:srgbClr val="FFFFFF"/>
                    </a:solidFill>
                  </a:tcPr>
                </a:tc>
                <a:tc>
                  <a:txBody>
                    <a:bodyPr/>
                    <a:lstStyle/>
                    <a:p>
                      <a:pPr fontAlgn="ctr"/>
                      <a:endParaRPr lang="en-US" sz="1400" dirty="0">
                        <a:effectLst/>
                      </a:endParaRPr>
                    </a:p>
                  </a:txBody>
                  <a:tcPr marL="71333" marR="71333" marT="35667" marB="35667" anchor="ctr">
                    <a:lnL>
                      <a:noFill/>
                    </a:lnL>
                    <a:lnR>
                      <a:noFill/>
                    </a:lnR>
                    <a:lnT>
                      <a:noFill/>
                    </a:lnT>
                    <a:lnB>
                      <a:noFill/>
                    </a:lnB>
                    <a:solidFill>
                      <a:srgbClr val="FFFFFF"/>
                    </a:solidFill>
                  </a:tcPr>
                </a:tc>
                <a:extLst>
                  <a:ext uri="{0D108BD9-81ED-4DB2-BD59-A6C34878D82A}">
                    <a16:rowId xmlns:a16="http://schemas.microsoft.com/office/drawing/2014/main" val="1135930956"/>
                  </a:ext>
                </a:extLst>
              </a:tr>
              <a:tr h="713334">
                <a:tc>
                  <a:txBody>
                    <a:bodyPr/>
                    <a:lstStyle/>
                    <a:p>
                      <a:pPr fontAlgn="ctr"/>
                      <a:r>
                        <a:rPr lang="en-US" sz="1400" dirty="0">
                          <a:effectLst/>
                        </a:rPr>
                        <a:t>5</a:t>
                      </a:r>
                    </a:p>
                  </a:txBody>
                  <a:tcPr marL="71333" marR="71333" marT="35667" marB="35667" anchor="ctr">
                    <a:lnL>
                      <a:noFill/>
                    </a:lnL>
                    <a:lnR>
                      <a:noFill/>
                    </a:lnR>
                    <a:lnT>
                      <a:noFill/>
                    </a:lnT>
                    <a:lnB>
                      <a:noFill/>
                    </a:lnB>
                    <a:solidFill>
                      <a:srgbClr val="FFFFFF"/>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400" dirty="0">
                          <a:effectLst/>
                        </a:rPr>
                        <a:t>author (developer)</a:t>
                      </a:r>
                    </a:p>
                  </a:txBody>
                  <a:tcPr marL="71333" marR="71333" marT="35667" marB="35667" anchor="ctr">
                    <a:lnL>
                      <a:noFill/>
                    </a:lnL>
                    <a:lnR>
                      <a:noFill/>
                    </a:lnR>
                    <a:lnT>
                      <a:noFill/>
                    </a:lnT>
                    <a:lnB>
                      <a:noFill/>
                    </a:lnB>
                    <a:solidFill>
                      <a:srgbClr val="FFFFFF"/>
                    </a:solidFill>
                  </a:tcPr>
                </a:tc>
                <a:tc>
                  <a:txBody>
                    <a:bodyPr/>
                    <a:lstStyle/>
                    <a:p>
                      <a:pPr fontAlgn="ctr"/>
                      <a:r>
                        <a:rPr lang="en-US" sz="1400" dirty="0">
                          <a:effectLst/>
                        </a:rPr>
                        <a:t>!important</a:t>
                      </a:r>
                    </a:p>
                  </a:txBody>
                  <a:tcPr marL="71333" marR="71333" marT="35667" marB="35667" anchor="ctr">
                    <a:lnL>
                      <a:noFill/>
                    </a:lnL>
                    <a:lnR>
                      <a:noFill/>
                    </a:lnR>
                    <a:lnT>
                      <a:noFill/>
                    </a:lnT>
                    <a:lnB>
                      <a:noFill/>
                    </a:lnB>
                    <a:solidFill>
                      <a:srgbClr val="FFFFFF"/>
                    </a:solidFill>
                  </a:tcPr>
                </a:tc>
                <a:extLst>
                  <a:ext uri="{0D108BD9-81ED-4DB2-BD59-A6C34878D82A}">
                    <a16:rowId xmlns:a16="http://schemas.microsoft.com/office/drawing/2014/main" val="1096523130"/>
                  </a:ext>
                </a:extLst>
              </a:tr>
              <a:tr h="499334">
                <a:tc>
                  <a:txBody>
                    <a:bodyPr/>
                    <a:lstStyle/>
                    <a:p>
                      <a:pPr fontAlgn="ctr"/>
                      <a:r>
                        <a:rPr lang="en-US" sz="1400" dirty="0">
                          <a:effectLst/>
                        </a:rPr>
                        <a:t>6</a:t>
                      </a:r>
                    </a:p>
                  </a:txBody>
                  <a:tcPr marL="71333" marR="71333" marT="35667" marB="35667" anchor="ctr">
                    <a:lnL>
                      <a:noFill/>
                    </a:lnL>
                    <a:lnR>
                      <a:noFill/>
                    </a:lnR>
                    <a:lnT>
                      <a:noFill/>
                    </a:lnT>
                    <a:lnB>
                      <a:noFill/>
                    </a:lnB>
                    <a:solidFill>
                      <a:srgbClr val="FFFFFF"/>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400" dirty="0">
                          <a:effectLst/>
                        </a:rPr>
                        <a:t>User</a:t>
                      </a:r>
                    </a:p>
                  </a:txBody>
                  <a:tcPr marL="71333" marR="71333" marT="35667" marB="35667" anchor="ctr">
                    <a:lnL>
                      <a:noFill/>
                    </a:lnL>
                    <a:lnR>
                      <a:noFill/>
                    </a:lnR>
                    <a:lnT>
                      <a:noFill/>
                    </a:lnT>
                    <a:lnB>
                      <a:noFill/>
                    </a:lnB>
                    <a:solidFill>
                      <a:srgbClr val="FFFFFF"/>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400" dirty="0">
                          <a:effectLst/>
                        </a:rPr>
                        <a:t>!important</a:t>
                      </a:r>
                    </a:p>
                  </a:txBody>
                  <a:tcPr marL="71333" marR="71333" marT="35667" marB="35667" anchor="ctr">
                    <a:lnL>
                      <a:noFill/>
                    </a:lnL>
                    <a:lnR>
                      <a:noFill/>
                    </a:lnR>
                    <a:lnT>
                      <a:noFill/>
                    </a:lnT>
                    <a:lnB>
                      <a:noFill/>
                    </a:lnB>
                    <a:solidFill>
                      <a:srgbClr val="FFFFFF"/>
                    </a:solidFill>
                  </a:tcPr>
                </a:tc>
                <a:extLst>
                  <a:ext uri="{0D108BD9-81ED-4DB2-BD59-A6C34878D82A}">
                    <a16:rowId xmlns:a16="http://schemas.microsoft.com/office/drawing/2014/main" val="2558707362"/>
                  </a:ext>
                </a:extLst>
              </a:tr>
              <a:tr h="285334">
                <a:tc>
                  <a:txBody>
                    <a:bodyPr/>
                    <a:lstStyle/>
                    <a:p>
                      <a:pPr fontAlgn="ctr"/>
                      <a:r>
                        <a:rPr lang="en-US" sz="1400" dirty="0">
                          <a:effectLst/>
                        </a:rPr>
                        <a:t>7</a:t>
                      </a:r>
                    </a:p>
                  </a:txBody>
                  <a:tcPr marL="71333" marR="71333" marT="35667" marB="35667" anchor="ctr">
                    <a:lnL>
                      <a:noFill/>
                    </a:lnL>
                    <a:lnR>
                      <a:noFill/>
                    </a:lnR>
                    <a:lnT>
                      <a:noFill/>
                    </a:lnT>
                    <a:lnB>
                      <a:noFill/>
                    </a:lnB>
                    <a:solidFill>
                      <a:srgbClr val="FFFFFF"/>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400" dirty="0">
                          <a:effectLst/>
                        </a:rPr>
                        <a:t>user-agent (browser)</a:t>
                      </a:r>
                    </a:p>
                  </a:txBody>
                  <a:tcPr marL="71333" marR="71333" marT="35667" marB="35667" anchor="ctr">
                    <a:lnL>
                      <a:noFill/>
                    </a:lnL>
                    <a:lnR>
                      <a:noFill/>
                    </a:lnR>
                    <a:lnT>
                      <a:noFill/>
                    </a:lnT>
                    <a:lnB>
                      <a:noFill/>
                    </a:lnB>
                    <a:solidFill>
                      <a:srgbClr val="FFFFFF"/>
                    </a:solidFill>
                  </a:tcPr>
                </a:tc>
                <a:tc>
                  <a:txBody>
                    <a:bodyPr/>
                    <a:lstStyle/>
                    <a:p>
                      <a:pPr fontAlgn="ctr"/>
                      <a:r>
                        <a:rPr lang="en-US" sz="1400" dirty="0">
                          <a:effectLst/>
                        </a:rPr>
                        <a:t>!important</a:t>
                      </a:r>
                    </a:p>
                  </a:txBody>
                  <a:tcPr marL="71333" marR="71333" marT="35667" marB="35667" anchor="ctr">
                    <a:lnL>
                      <a:noFill/>
                    </a:lnL>
                    <a:lnR>
                      <a:noFill/>
                    </a:lnR>
                    <a:lnT>
                      <a:noFill/>
                    </a:lnT>
                    <a:lnB>
                      <a:noFill/>
                    </a:lnB>
                    <a:solidFill>
                      <a:srgbClr val="FFFFFF"/>
                    </a:solidFill>
                  </a:tcPr>
                </a:tc>
                <a:extLst>
                  <a:ext uri="{0D108BD9-81ED-4DB2-BD59-A6C34878D82A}">
                    <a16:rowId xmlns:a16="http://schemas.microsoft.com/office/drawing/2014/main" val="3626526659"/>
                  </a:ext>
                </a:extLst>
              </a:tr>
              <a:tr h="499334">
                <a:tc>
                  <a:txBody>
                    <a:bodyPr/>
                    <a:lstStyle/>
                    <a:p>
                      <a:pPr fontAlgn="ctr"/>
                      <a:r>
                        <a:rPr lang="en-US" sz="1400" dirty="0">
                          <a:effectLst/>
                        </a:rPr>
                        <a:t>8</a:t>
                      </a:r>
                    </a:p>
                  </a:txBody>
                  <a:tcPr marL="71333" marR="71333" marT="35667" marB="35667" anchor="ctr">
                    <a:lnL>
                      <a:noFill/>
                    </a:lnL>
                    <a:lnR>
                      <a:noFill/>
                    </a:lnR>
                    <a:lnT>
                      <a:noFill/>
                    </a:lnT>
                    <a:lnB>
                      <a:noFill/>
                    </a:lnB>
                    <a:solidFill>
                      <a:srgbClr val="FFFFFF"/>
                    </a:solidFill>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400" dirty="0">
                          <a:effectLst/>
                        </a:rPr>
                        <a:t>CSS transitions</a:t>
                      </a:r>
                    </a:p>
                  </a:txBody>
                  <a:tcPr marL="71333" marR="71333" marT="35667" marB="35667" anchor="ctr">
                    <a:lnL>
                      <a:noFill/>
                    </a:lnL>
                    <a:lnR>
                      <a:noFill/>
                    </a:lnR>
                    <a:lnT>
                      <a:noFill/>
                    </a:lnT>
                    <a:lnB>
                      <a:noFill/>
                    </a:lnB>
                    <a:solidFill>
                      <a:srgbClr val="FFFFFF"/>
                    </a:solidFill>
                  </a:tcPr>
                </a:tc>
                <a:tc>
                  <a:txBody>
                    <a:bodyPr/>
                    <a:lstStyle/>
                    <a:p>
                      <a:pPr fontAlgn="ctr"/>
                      <a:endParaRPr lang="en-US" sz="1400" dirty="0">
                        <a:effectLst/>
                      </a:endParaRPr>
                    </a:p>
                  </a:txBody>
                  <a:tcPr marL="71333" marR="71333" marT="35667" marB="35667" anchor="ctr">
                    <a:lnL>
                      <a:noFill/>
                    </a:lnL>
                    <a:lnR>
                      <a:noFill/>
                    </a:lnR>
                    <a:lnT>
                      <a:noFill/>
                    </a:lnT>
                    <a:lnB>
                      <a:noFill/>
                    </a:lnB>
                    <a:solidFill>
                      <a:srgbClr val="FFFFFF"/>
                    </a:solidFill>
                  </a:tcPr>
                </a:tc>
                <a:extLst>
                  <a:ext uri="{0D108BD9-81ED-4DB2-BD59-A6C34878D82A}">
                    <a16:rowId xmlns:a16="http://schemas.microsoft.com/office/drawing/2014/main" val="3711562860"/>
                  </a:ext>
                </a:extLst>
              </a:tr>
              <a:tr h="285334">
                <a:tc>
                  <a:txBody>
                    <a:bodyPr/>
                    <a:lstStyle/>
                    <a:p>
                      <a:pPr fontAlgn="ctr"/>
                      <a:endParaRPr lang="en-US" sz="1400" dirty="0">
                        <a:effectLst/>
                      </a:endParaRPr>
                    </a:p>
                  </a:txBody>
                  <a:tcPr marL="71333" marR="71333" marT="35667" marB="35667" anchor="ctr">
                    <a:lnL>
                      <a:noFill/>
                    </a:lnL>
                    <a:lnR>
                      <a:noFill/>
                    </a:lnR>
                    <a:lnT>
                      <a:noFill/>
                    </a:lnT>
                    <a:lnB>
                      <a:noFill/>
                    </a:lnB>
                    <a:solidFill>
                      <a:srgbClr val="FFFFFF"/>
                    </a:solidFill>
                  </a:tcPr>
                </a:tc>
                <a:tc>
                  <a:txBody>
                    <a:bodyPr/>
                    <a:lstStyle/>
                    <a:p>
                      <a:pPr fontAlgn="ctr"/>
                      <a:endParaRPr lang="en-US" sz="1400" dirty="0">
                        <a:effectLst/>
                      </a:endParaRPr>
                    </a:p>
                  </a:txBody>
                  <a:tcPr marL="71333" marR="71333" marT="35667" marB="35667" anchor="ctr">
                    <a:lnL>
                      <a:noFill/>
                    </a:lnL>
                    <a:lnR>
                      <a:noFill/>
                    </a:lnR>
                    <a:lnT>
                      <a:noFill/>
                    </a:lnT>
                    <a:lnB>
                      <a:noFill/>
                    </a:lnB>
                    <a:solidFill>
                      <a:srgbClr val="FFFFFF"/>
                    </a:solidFill>
                  </a:tcPr>
                </a:tc>
                <a:tc>
                  <a: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lang="en-US" sz="1400" dirty="0">
                          <a:solidFill>
                            <a:srgbClr val="1B1B1B"/>
                          </a:solidFill>
                          <a:latin typeface="Inter"/>
                        </a:rPr>
                        <a:t>mozilla.org</a:t>
                      </a:r>
                    </a:p>
                  </a:txBody>
                  <a:tcPr marL="71333" marR="71333" marT="35667" marB="35667">
                    <a:lnL>
                      <a:noFill/>
                    </a:lnL>
                    <a:lnT>
                      <a:noFill/>
                    </a:lnT>
                  </a:tcPr>
                </a:tc>
                <a:extLst>
                  <a:ext uri="{0D108BD9-81ED-4DB2-BD59-A6C34878D82A}">
                    <a16:rowId xmlns:a16="http://schemas.microsoft.com/office/drawing/2014/main" val="2563516773"/>
                  </a:ext>
                </a:extLst>
              </a:tr>
            </a:tbl>
          </a:graphicData>
        </a:graphic>
      </p:graphicFrame>
      <p:sp>
        <p:nvSpPr>
          <p:cNvPr id="5" name="Rectangle 1">
            <a:extLst>
              <a:ext uri="{FF2B5EF4-FFF2-40B4-BE49-F238E27FC236}">
                <a16:creationId xmlns:a16="http://schemas.microsoft.com/office/drawing/2014/main" id="{AD46F094-2D16-0C50-0EA6-CFB51D6A8CBF}"/>
              </a:ext>
            </a:extLst>
          </p:cNvPr>
          <p:cNvSpPr>
            <a:spLocks noChangeArrowheads="1"/>
          </p:cNvSpPr>
          <p:nvPr/>
        </p:nvSpPr>
        <p:spPr bwMode="auto">
          <a:xfrm>
            <a:off x="-7706675" y="-323165"/>
            <a:ext cx="25247187"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7" name="Audio 6">
            <a:hlinkClick r:id="" action="ppaction://media"/>
            <a:extLst>
              <a:ext uri="{FF2B5EF4-FFF2-40B4-BE49-F238E27FC236}">
                <a16:creationId xmlns:a16="http://schemas.microsoft.com/office/drawing/2014/main" id="{877C210C-EEE4-7E26-B4AE-3FBCE97A8E6A}"/>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2086763439"/>
      </p:ext>
    </p:extLst>
  </p:cSld>
  <p:clrMapOvr>
    <a:masterClrMapping/>
  </p:clrMapOvr>
  <p:transition spd="slow" advTm="10369">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D2469-7464-83E9-96C7-9FB4633047DF}"/>
              </a:ext>
            </a:extLst>
          </p:cNvPr>
          <p:cNvSpPr>
            <a:spLocks noGrp="1"/>
          </p:cNvSpPr>
          <p:nvPr>
            <p:ph type="title"/>
          </p:nvPr>
        </p:nvSpPr>
        <p:spPr/>
        <p:txBody>
          <a:bodyPr>
            <a:normAutofit/>
          </a:bodyPr>
          <a:lstStyle/>
          <a:p>
            <a:r>
              <a:rPr lang="en-US" dirty="0"/>
              <a:t>What is Specificity and how does it impact Cascade?</a:t>
            </a:r>
          </a:p>
        </p:txBody>
      </p:sp>
      <p:sp>
        <p:nvSpPr>
          <p:cNvPr id="3" name="Content Placeholder 2">
            <a:extLst>
              <a:ext uri="{FF2B5EF4-FFF2-40B4-BE49-F238E27FC236}">
                <a16:creationId xmlns:a16="http://schemas.microsoft.com/office/drawing/2014/main" id="{140A2450-AF75-86DD-E9B5-BBB42D41FEFB}"/>
              </a:ext>
            </a:extLst>
          </p:cNvPr>
          <p:cNvSpPr>
            <a:spLocks noGrp="1"/>
          </p:cNvSpPr>
          <p:nvPr>
            <p:ph idx="1"/>
          </p:nvPr>
        </p:nvSpPr>
        <p:spPr/>
        <p:txBody>
          <a:bodyPr/>
          <a:lstStyle/>
          <a:p>
            <a:pPr marL="0" indent="0" algn="l">
              <a:buNone/>
            </a:pPr>
            <a:r>
              <a:rPr lang="en-US" b="0" i="0" dirty="0">
                <a:solidFill>
                  <a:srgbClr val="000000"/>
                </a:solidFill>
                <a:effectLst/>
                <a:latin typeface="Verdana" panose="020B0604030504040204" pitchFamily="34" charset="0"/>
              </a:rPr>
              <a:t>Think of specificity as a score/rank that determines which style declaration is ultimately applied to an element.</a:t>
            </a:r>
          </a:p>
          <a:p>
            <a:pPr marL="0" indent="0" algn="r">
              <a:buNone/>
            </a:pPr>
            <a:r>
              <a:rPr lang="en-US" b="0" i="0" dirty="0">
                <a:solidFill>
                  <a:srgbClr val="000000"/>
                </a:solidFill>
                <a:effectLst/>
                <a:latin typeface="Verdana" panose="020B0604030504040204" pitchFamily="34" charset="0"/>
              </a:rPr>
              <a:t>w3schools</a:t>
            </a:r>
          </a:p>
          <a:p>
            <a:pPr marL="0" indent="0">
              <a:buNone/>
            </a:pPr>
            <a:r>
              <a:rPr lang="en-US" b="0" i="0" dirty="0">
                <a:solidFill>
                  <a:srgbClr val="000000"/>
                </a:solidFill>
                <a:effectLst/>
                <a:latin typeface="Verdana" panose="020B0604030504040204" pitchFamily="34" charset="0"/>
              </a:rPr>
              <a:t>If there are two or more CSS rules that point to the same element, the selector with the highest specificity value will "win", and its style declaration will be applied to that HTML element.</a:t>
            </a:r>
          </a:p>
          <a:p>
            <a:pPr marL="0" indent="0" algn="r">
              <a:buNone/>
            </a:pPr>
            <a:r>
              <a:rPr lang="en-US" b="0" i="0" dirty="0">
                <a:solidFill>
                  <a:srgbClr val="000000"/>
                </a:solidFill>
                <a:effectLst/>
                <a:latin typeface="Verdana" panose="020B0604030504040204" pitchFamily="34" charset="0"/>
              </a:rPr>
              <a:t>w3schools</a:t>
            </a:r>
          </a:p>
        </p:txBody>
      </p:sp>
      <p:pic>
        <p:nvPicPr>
          <p:cNvPr id="4" name="Audio 3">
            <a:hlinkClick r:id="" action="ppaction://media"/>
            <a:extLst>
              <a:ext uri="{FF2B5EF4-FFF2-40B4-BE49-F238E27FC236}">
                <a16:creationId xmlns:a16="http://schemas.microsoft.com/office/drawing/2014/main" id="{C8CCA71F-51F0-48CB-D666-8505E63E9F8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325000" t="-160938" r="-325000" b="-160938"/>
          <a:stretch>
            <a:fillRect/>
          </a:stretch>
        </p:blipFill>
        <p:spPr>
          <a:xfrm>
            <a:off x="9144000" y="5143500"/>
            <a:ext cx="3048000" cy="1714500"/>
          </a:xfrm>
          <a:prstGeom prst="rect">
            <a:avLst/>
          </a:prstGeom>
        </p:spPr>
      </p:pic>
    </p:spTree>
    <p:extLst>
      <p:ext uri="{BB962C8B-B14F-4D97-AF65-F5344CB8AC3E}">
        <p14:creationId xmlns:p14="http://schemas.microsoft.com/office/powerpoint/2010/main" val="510393418"/>
      </p:ext>
    </p:extLst>
  </p:cSld>
  <p:clrMapOvr>
    <a:masterClrMapping/>
  </p:clrMapOvr>
  <p:transition spd="slow" advTm="31314">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EDEBE7"/>
      </a:lt2>
      <a:accent1>
        <a:srgbClr val="5FA534"/>
      </a:accent1>
      <a:accent2>
        <a:srgbClr val="DCAB34"/>
      </a:accent2>
      <a:accent3>
        <a:srgbClr val="D26D23"/>
      </a:accent3>
      <a:accent4>
        <a:srgbClr val="972323"/>
      </a:accent4>
      <a:accent5>
        <a:srgbClr val="236797"/>
      </a:accent5>
      <a:accent6>
        <a:srgbClr val="2FB6C6"/>
      </a:accent6>
      <a:hlink>
        <a:srgbClr val="8FC639"/>
      </a:hlink>
      <a:folHlink>
        <a:srgbClr val="E7C272"/>
      </a:folHlink>
    </a:clrScheme>
    <a:fontScheme name="Gallery">
      <a:majorFont>
        <a:latin typeface="Palatino Linotype" panose="020405020505050303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panose="020405020505050303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AC464412-510E-4F2B-8947-A0DDBD028997}"/>
    </a:ext>
  </a:extLst>
</a:theme>
</file>

<file path=docProps/app.xml><?xml version="1.0" encoding="utf-8"?>
<Properties xmlns="http://schemas.openxmlformats.org/officeDocument/2006/extended-properties" xmlns:vt="http://schemas.openxmlformats.org/officeDocument/2006/docPropsVTypes">
  <Template>Gallery</Template>
  <TotalTime>1506</TotalTime>
  <Words>1803</Words>
  <Application>Microsoft Office PowerPoint</Application>
  <PresentationFormat>Widescreen</PresentationFormat>
  <Paragraphs>220</Paragraphs>
  <Slides>28</Slides>
  <Notes>0</Notes>
  <HiddenSlides>0</HiddenSlides>
  <MMClips>28</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Arial</vt:lpstr>
      <vt:lpstr>Consolas</vt:lpstr>
      <vt:lpstr>Inter</vt:lpstr>
      <vt:lpstr>Lato Extended</vt:lpstr>
      <vt:lpstr>Palatino Linotype</vt:lpstr>
      <vt:lpstr>var(--font-code)</vt:lpstr>
      <vt:lpstr>Verdana</vt:lpstr>
      <vt:lpstr>Gallery</vt:lpstr>
      <vt:lpstr>CSS Cascade and Inheritance</vt:lpstr>
      <vt:lpstr>CSS Cascade and Inheritance</vt:lpstr>
      <vt:lpstr>What is CSS and what does it do for us?</vt:lpstr>
      <vt:lpstr>What is CSS and what does it do for us?</vt:lpstr>
      <vt:lpstr>Origin Types</vt:lpstr>
      <vt:lpstr>What is Cascade or Cascading?</vt:lpstr>
      <vt:lpstr>What is Cascade or Cascading?</vt:lpstr>
      <vt:lpstr>The cascade order is as follows:</vt:lpstr>
      <vt:lpstr>What is Specificity and how does it impact Cascade?</vt:lpstr>
      <vt:lpstr>How do we determine Specificity? </vt:lpstr>
      <vt:lpstr>Specificity Examples w3schools</vt:lpstr>
      <vt:lpstr>Example:  User-agent CSS</vt:lpstr>
      <vt:lpstr>Example:  Author CSS 1</vt:lpstr>
      <vt:lpstr>Example:  Author CSS 2</vt:lpstr>
      <vt:lpstr>Example:  User CSS</vt:lpstr>
      <vt:lpstr>Example:  HTML</vt:lpstr>
      <vt:lpstr>Example resolution</vt:lpstr>
      <vt:lpstr>Example resolution continued</vt:lpstr>
      <vt:lpstr>Example resolution continued</vt:lpstr>
      <vt:lpstr>What is Inheritance?</vt:lpstr>
      <vt:lpstr>Inherited Properties</vt:lpstr>
      <vt:lpstr>Non-Inherited Properties</vt:lpstr>
      <vt:lpstr>Example:  Author CSS</vt:lpstr>
      <vt:lpstr>Example: HTML</vt:lpstr>
      <vt:lpstr>Example results</vt:lpstr>
      <vt:lpstr>Conclusion</vt:lpstr>
      <vt:lpstr>Summary</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Tracy Mann</dc:creator>
  <cp:lastModifiedBy>Tracy Mann</cp:lastModifiedBy>
  <cp:revision>34</cp:revision>
  <dcterms:created xsi:type="dcterms:W3CDTF">2023-10-08T02:05:21Z</dcterms:created>
  <dcterms:modified xsi:type="dcterms:W3CDTF">2023-10-09T03:12:05Z</dcterms:modified>
</cp:coreProperties>
</file>

<file path=docProps/thumbnail.jpeg>
</file>